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6" r:id="rId3"/>
    <p:sldId id="288" r:id="rId4"/>
    <p:sldId id="287" r:id="rId5"/>
    <p:sldId id="290" r:id="rId6"/>
    <p:sldId id="289" r:id="rId7"/>
    <p:sldId id="291" r:id="rId8"/>
    <p:sldId id="292" r:id="rId9"/>
    <p:sldId id="283" r:id="rId10"/>
    <p:sldId id="293" r:id="rId11"/>
    <p:sldId id="285" r:id="rId12"/>
    <p:sldId id="295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53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751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65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216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5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727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68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86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236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03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053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2522-4308-4F99-A5AC-7DB72ACB5ED7}" type="datetimeFigureOut">
              <a:rPr lang="nl-NL" smtClean="0"/>
              <a:t>20-9-2013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64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3.xlsx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2.xlsx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making pure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whiskey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…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is a whiskey?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How is whiskey traditionally made?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How is Pure Whiskey made and what are the benefits?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64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pure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whiskey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procedure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In Run 2 you have twice as much Heads and twice as much Tails in the boiler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Because of the high level of separation of a fractionating still, you can stack Heads and Tails much better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Heads and Tails factions become so compact that </a:t>
            </a:r>
            <a:r>
              <a:rPr lang="en-US" i="1" u="sng" dirty="0" smtClean="0">
                <a:solidFill>
                  <a:schemeClr val="tx2"/>
                </a:solidFill>
              </a:rPr>
              <a:t>associated fruity and nutty congeners bleed over into hearts!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Leaving you with a Pure Whiskey: all the taste without the hangover!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2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576680"/>
              </p:ext>
            </p:extLst>
          </p:nvPr>
        </p:nvGraphicFramePr>
        <p:xfrm>
          <a:off x="3206454" y="1551169"/>
          <a:ext cx="8985546" cy="5306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Worksheet" r:id="rId6" imgW="8542064" imgH="5044312" progId="Excel.Sheet.12">
                  <p:embed/>
                </p:oleObj>
              </mc:Choice>
              <mc:Fallback>
                <p:oleObj name="Worksheet" r:id="rId6" imgW="8542064" imgH="50443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06454" y="1551169"/>
                        <a:ext cx="8985546" cy="53068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latin typeface="Track" panose="02000000000000000000" pitchFamily="50" charset="0"/>
              </a:rPr>
              <a:t>iStill 50/250:</a:t>
            </a:r>
            <a:endParaRPr lang="nl-NL" sz="3600" dirty="0">
              <a:latin typeface="Track" panose="02000000000000000000" pitchFamily="50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72528" y="1551169"/>
            <a:ext cx="28035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Higher</a:t>
            </a:r>
            <a:r>
              <a:rPr lang="nl-NL" dirty="0" smtClean="0"/>
              <a:t> speed of </a:t>
            </a:r>
            <a:r>
              <a:rPr lang="nl-NL" dirty="0" err="1" smtClean="0"/>
              <a:t>collection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shorter</a:t>
            </a:r>
            <a:r>
              <a:rPr lang="nl-NL" dirty="0" smtClean="0"/>
              <a:t> </a:t>
            </a:r>
            <a:r>
              <a:rPr lang="nl-NL" dirty="0" err="1" smtClean="0"/>
              <a:t>total</a:t>
            </a:r>
            <a:r>
              <a:rPr lang="nl-NL" dirty="0" smtClean="0"/>
              <a:t> run time</a:t>
            </a:r>
          </a:p>
          <a:p>
            <a:endParaRPr lang="nl-NL" dirty="0" smtClean="0"/>
          </a:p>
          <a:p>
            <a:r>
              <a:rPr lang="nl-NL" dirty="0" smtClean="0"/>
              <a:t>More </a:t>
            </a:r>
            <a:r>
              <a:rPr lang="nl-NL" dirty="0" err="1" smtClean="0"/>
              <a:t>compressed</a:t>
            </a:r>
            <a:r>
              <a:rPr lang="nl-NL" dirty="0" smtClean="0"/>
              <a:t> </a:t>
            </a:r>
            <a:r>
              <a:rPr lang="nl-NL" dirty="0" err="1" smtClean="0"/>
              <a:t>Fores</a:t>
            </a:r>
            <a:r>
              <a:rPr lang="nl-NL" dirty="0" smtClean="0"/>
              <a:t>, Heads,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Tails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err="1" smtClean="0"/>
              <a:t>Due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SPP </a:t>
            </a:r>
            <a:r>
              <a:rPr lang="nl-NL" dirty="0" err="1" smtClean="0"/>
              <a:t>packing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automation</a:t>
            </a:r>
            <a:r>
              <a:rPr lang="nl-NL" dirty="0" smtClean="0"/>
              <a:t> (40 </a:t>
            </a:r>
            <a:r>
              <a:rPr lang="nl-NL" dirty="0" err="1" smtClean="0"/>
              <a:t>instead</a:t>
            </a:r>
            <a:r>
              <a:rPr lang="nl-NL" dirty="0" smtClean="0"/>
              <a:t> of 15 </a:t>
            </a:r>
            <a:r>
              <a:rPr lang="nl-NL" dirty="0" err="1" smtClean="0"/>
              <a:t>distillations</a:t>
            </a:r>
            <a:r>
              <a:rPr lang="nl-NL" dirty="0" smtClean="0"/>
              <a:t>)</a:t>
            </a:r>
          </a:p>
          <a:p>
            <a:endParaRPr lang="nl-NL" dirty="0"/>
          </a:p>
          <a:p>
            <a:r>
              <a:rPr lang="nl-NL" dirty="0" err="1" smtClean="0"/>
              <a:t>Allowing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more </a:t>
            </a:r>
            <a:r>
              <a:rPr lang="nl-NL" dirty="0" err="1" smtClean="0"/>
              <a:t>heads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tails</a:t>
            </a:r>
            <a:r>
              <a:rPr lang="nl-NL" dirty="0" smtClean="0"/>
              <a:t> </a:t>
            </a:r>
            <a:r>
              <a:rPr lang="nl-NL" dirty="0" err="1" smtClean="0"/>
              <a:t>associated</a:t>
            </a:r>
            <a:r>
              <a:rPr lang="nl-NL" dirty="0" smtClean="0"/>
              <a:t> </a:t>
            </a:r>
            <a:r>
              <a:rPr lang="nl-NL" dirty="0" err="1" smtClean="0"/>
              <a:t>congeners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blend</a:t>
            </a:r>
            <a:r>
              <a:rPr lang="nl-NL" dirty="0" smtClean="0"/>
              <a:t> </a:t>
            </a:r>
            <a:r>
              <a:rPr lang="nl-NL" dirty="0" err="1" smtClean="0"/>
              <a:t>into</a:t>
            </a:r>
            <a:r>
              <a:rPr lang="nl-NL" dirty="0" smtClean="0"/>
              <a:t> </a:t>
            </a:r>
            <a:r>
              <a:rPr lang="nl-NL" dirty="0" err="1" smtClean="0"/>
              <a:t>hearts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err="1" smtClean="0"/>
              <a:t>Result</a:t>
            </a:r>
            <a:r>
              <a:rPr lang="nl-NL" dirty="0" smtClean="0"/>
              <a:t>: </a:t>
            </a:r>
            <a:r>
              <a:rPr lang="nl-NL" dirty="0" err="1" smtClean="0"/>
              <a:t>great</a:t>
            </a:r>
            <a:r>
              <a:rPr lang="nl-NL" dirty="0" smtClean="0"/>
              <a:t> </a:t>
            </a:r>
            <a:r>
              <a:rPr lang="nl-NL" dirty="0" err="1" smtClean="0"/>
              <a:t>whiskey</a:t>
            </a:r>
            <a:r>
              <a:rPr lang="nl-NL" dirty="0" smtClean="0"/>
              <a:t> taste at 96% without the </a:t>
            </a:r>
            <a:r>
              <a:rPr lang="nl-NL" dirty="0" err="1" smtClean="0"/>
              <a:t>hangover</a:t>
            </a:r>
            <a:r>
              <a:rPr lang="nl-NL" dirty="0" smtClean="0"/>
              <a:t>!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5527" y="5148913"/>
            <a:ext cx="2048434" cy="493819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6837956" y="2664405"/>
            <a:ext cx="1949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>
                <a:latin typeface="Track" panose="02000000000000000000" pitchFamily="50" charset="0"/>
              </a:rPr>
              <a:t>vodka</a:t>
            </a:r>
            <a:endParaRPr lang="nl-NL" dirty="0">
              <a:latin typeface="Track" panose="02000000000000000000" pitchFamily="50" charset="0"/>
            </a:endParaRPr>
          </a:p>
        </p:txBody>
      </p:sp>
      <p:sp>
        <p:nvSpPr>
          <p:cNvPr id="12" name="PIJL-OMLAAG 11"/>
          <p:cNvSpPr/>
          <p:nvPr/>
        </p:nvSpPr>
        <p:spPr>
          <a:xfrm>
            <a:off x="4848044" y="322617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PIJL-OMLAAG 12"/>
          <p:cNvSpPr/>
          <p:nvPr/>
        </p:nvSpPr>
        <p:spPr>
          <a:xfrm>
            <a:off x="10995803" y="3226177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969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>
                <a:latin typeface="Track" panose="02000000000000000000" pitchFamily="50" charset="0"/>
              </a:rPr>
              <a:t>Boka</a:t>
            </a:r>
            <a:r>
              <a:rPr lang="nl-NL" sz="3600" dirty="0" smtClean="0">
                <a:latin typeface="Track" panose="02000000000000000000" pitchFamily="50" charset="0"/>
              </a:rPr>
              <a:t>/NS </a:t>
            </a:r>
            <a:r>
              <a:rPr lang="nl-NL" sz="3600" dirty="0" err="1" smtClean="0">
                <a:latin typeface="Track" panose="02000000000000000000" pitchFamily="50" charset="0"/>
              </a:rPr>
              <a:t>vs</a:t>
            </a:r>
            <a:r>
              <a:rPr lang="nl-NL" sz="3600" dirty="0" smtClean="0">
                <a:latin typeface="Track" panose="02000000000000000000" pitchFamily="50" charset="0"/>
              </a:rPr>
              <a:t> iStill 50/250:</a:t>
            </a:r>
            <a:endParaRPr lang="nl-NL" sz="3600" dirty="0">
              <a:latin typeface="Track" panose="02000000000000000000" pitchFamily="50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8" y="1998560"/>
            <a:ext cx="12185062" cy="485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41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What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is a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whiskey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?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Law: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 beverage, made from a grain wash, that is distilled at no more than 80% and has been aged for a minimum of three years in a wooden barrel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iStill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A distilled beverage, made from a grain wash, in which the taste of the grain can be easily </a:t>
            </a:r>
            <a:r>
              <a:rPr lang="en-US" dirty="0" smtClean="0">
                <a:solidFill>
                  <a:schemeClr val="tx2"/>
                </a:solidFill>
              </a:rPr>
              <a:t>identified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5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How is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it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made?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First pot distillation (strip run) takes an 8% wash to 25 to 30%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Second pot distillation (spirit run) takes the strip run to 70% and allows for cuts:</a:t>
            </a:r>
          </a:p>
          <a:p>
            <a:r>
              <a:rPr lang="en-US" sz="2400" dirty="0" err="1" smtClean="0">
                <a:solidFill>
                  <a:schemeClr val="tx2"/>
                </a:solidFill>
              </a:rPr>
              <a:t>Fores</a:t>
            </a:r>
            <a:r>
              <a:rPr lang="en-US" sz="2400" dirty="0" smtClean="0">
                <a:solidFill>
                  <a:schemeClr val="tx2"/>
                </a:solidFill>
              </a:rPr>
              <a:t>: poisonous concentration of lower boiling point alcohols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Heads: combination of lower BP alcohols and grainy ethanol – fruity!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Hearts: ethanol with a grainy taste, some heads and tails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Tails: combination of </a:t>
            </a:r>
            <a:r>
              <a:rPr lang="en-US" sz="2400" dirty="0" err="1" smtClean="0">
                <a:solidFill>
                  <a:schemeClr val="tx2"/>
                </a:solidFill>
              </a:rPr>
              <a:t>tailsy</a:t>
            </a:r>
            <a:r>
              <a:rPr lang="en-US" sz="2400" dirty="0" smtClean="0">
                <a:solidFill>
                  <a:schemeClr val="tx2"/>
                </a:solidFill>
              </a:rPr>
              <a:t> alcohols and grainy ethanol – nutty taste!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Due to the low level of separation heads and tails bleed into hearts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That is good news for taste (fruit &amp; grain &amp; nuts), bad for hangovers!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How is Pure Whiskey made and what are the benefits?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62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And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pure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whiskey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?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Pure Whiskey is not made in a </a:t>
            </a:r>
            <a:r>
              <a:rPr lang="en-US" dirty="0" err="1" smtClean="0">
                <a:solidFill>
                  <a:schemeClr val="tx2"/>
                </a:solidFill>
              </a:rPr>
              <a:t>potstill</a:t>
            </a:r>
            <a:r>
              <a:rPr lang="en-US" dirty="0" smtClean="0">
                <a:solidFill>
                  <a:schemeClr val="tx2"/>
                </a:solidFill>
              </a:rPr>
              <a:t>, but in a fractionating still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Due to numerous re-distillations (15) a fractionating still has a very high level of separation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Headsy</a:t>
            </a:r>
            <a:r>
              <a:rPr lang="en-US" dirty="0" smtClean="0">
                <a:solidFill>
                  <a:schemeClr val="tx2"/>
                </a:solidFill>
              </a:rPr>
              <a:t> alcohols, causing headaches, are compressed and drawn off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Tailsy</a:t>
            </a:r>
            <a:r>
              <a:rPr lang="en-US" dirty="0" smtClean="0">
                <a:solidFill>
                  <a:schemeClr val="tx2"/>
                </a:solidFill>
              </a:rPr>
              <a:t> alcohols, causing stomach aches, are held back to the last part of the run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Leaving us with a hearts faction that is 96% strong, pure, and does not cause hangovers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Like this: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2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605296"/>
              </p:ext>
            </p:extLst>
          </p:nvPr>
        </p:nvGraphicFramePr>
        <p:xfrm>
          <a:off x="605082" y="1542793"/>
          <a:ext cx="11586918" cy="5315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Worksheet" r:id="rId4" imgW="10980324" imgH="5036948" progId="Excel.Sheet.12">
                  <p:embed/>
                </p:oleObj>
              </mc:Choice>
              <mc:Fallback>
                <p:oleObj name="Worksheet" r:id="rId4" imgW="10980324" imgH="503694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5082" y="1542793"/>
                        <a:ext cx="11586918" cy="53152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>
                <a:latin typeface="Track" panose="02000000000000000000" pitchFamily="50" charset="0"/>
              </a:rPr>
              <a:t>Potstill</a:t>
            </a:r>
            <a:r>
              <a:rPr lang="nl-NL" sz="3600" dirty="0" smtClean="0">
                <a:latin typeface="Track" panose="02000000000000000000" pitchFamily="50" charset="0"/>
              </a:rPr>
              <a:t> vs. LM </a:t>
            </a:r>
            <a:r>
              <a:rPr lang="nl-NL" sz="3600" dirty="0" err="1" smtClean="0">
                <a:latin typeface="Track" panose="02000000000000000000" pitchFamily="50" charset="0"/>
              </a:rPr>
              <a:t>still</a:t>
            </a:r>
            <a:r>
              <a:rPr lang="nl-NL" sz="3600" dirty="0" smtClean="0">
                <a:latin typeface="Track" panose="02000000000000000000" pitchFamily="50" charset="0"/>
              </a:rPr>
              <a:t>:</a:t>
            </a:r>
            <a:endParaRPr lang="nl-NL" sz="3600" dirty="0">
              <a:latin typeface="Track" panose="02000000000000000000" pitchFamily="50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5768813" y="3036498"/>
            <a:ext cx="1259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>
                <a:latin typeface="Track" panose="02000000000000000000" pitchFamily="50" charset="0"/>
              </a:rPr>
              <a:t>whiskey</a:t>
            </a:r>
            <a:endParaRPr lang="nl-NL" dirty="0">
              <a:latin typeface="Track" panose="02000000000000000000" pitchFamily="50" charset="0"/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6" name="Rechthoek 5"/>
          <p:cNvSpPr/>
          <p:nvPr/>
        </p:nvSpPr>
        <p:spPr>
          <a:xfrm>
            <a:off x="8802419" y="1884310"/>
            <a:ext cx="1729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nutty</a:t>
            </a:r>
            <a:endParaRPr lang="nl-NL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2425779" y="1867346"/>
            <a:ext cx="17620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f</a:t>
            </a:r>
            <a:r>
              <a:rPr lang="nl-NL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ruity</a:t>
            </a:r>
            <a:endParaRPr lang="nl-NL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3537639" y="1884310"/>
            <a:ext cx="5494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grainy</a:t>
            </a:r>
            <a:endParaRPr lang="nl-NL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828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Where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is the taste?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But …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If we separate heads and tails perfectly …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Are we not just left with a grainy middle cut, without a fruity and nutty taste? A whiskey without character? A vodka rather than a whiskey?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Yes, but there is a solution!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45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pure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whiskey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procedure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Run 1: Use a fractionating still to do a first run. Like this: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Load the boiler, heat up the system, and stabilize your column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Throw away the </a:t>
            </a:r>
            <a:r>
              <a:rPr lang="en-US" sz="2400" dirty="0" err="1" smtClean="0">
                <a:solidFill>
                  <a:schemeClr val="tx2"/>
                </a:solidFill>
              </a:rPr>
              <a:t>Fores</a:t>
            </a:r>
            <a:r>
              <a:rPr lang="en-US" sz="2400" dirty="0" smtClean="0">
                <a:solidFill>
                  <a:schemeClr val="tx2"/>
                </a:solidFill>
              </a:rPr>
              <a:t> (they are poisonous)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Now collect Heads into the so called feints container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Switch containers and collect Hearts in your hearts container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After that, collect tails into your feints container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You now have: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A grainy vodka (Hearts from run 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Feints (Heads and Tails from run 1)</a:t>
            </a: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12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pure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whiskey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procedure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Run 2: Use the fractionating still to do your second run. Like this: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Load the boiler, add feints from run 1, heat up, and stabilize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Throw away the </a:t>
            </a:r>
            <a:r>
              <a:rPr lang="en-US" sz="2400" dirty="0" err="1" smtClean="0">
                <a:solidFill>
                  <a:schemeClr val="tx2"/>
                </a:solidFill>
              </a:rPr>
              <a:t>Fores</a:t>
            </a:r>
            <a:r>
              <a:rPr lang="en-US" sz="2400" dirty="0" smtClean="0">
                <a:solidFill>
                  <a:schemeClr val="tx2"/>
                </a:solidFill>
              </a:rPr>
              <a:t> (they are poisonous)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Now collect Heads into the so called feints container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Switch containers and collect Hearts in your hearts container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After that, collect tails into your feints container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You now have: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A fruity, grainy, nutty whiskey (Hearts from run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</a:rPr>
              <a:t>Feints (Heads and Tails from run 1 and run 2)</a:t>
            </a: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17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611611"/>
              </p:ext>
            </p:extLst>
          </p:nvPr>
        </p:nvGraphicFramePr>
        <p:xfrm>
          <a:off x="605081" y="1551168"/>
          <a:ext cx="11586919" cy="5306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Worksheet" r:id="rId6" imgW="10980324" imgH="5029152" progId="Excel.Sheet.12">
                  <p:embed/>
                </p:oleObj>
              </mc:Choice>
              <mc:Fallback>
                <p:oleObj name="Worksheet" r:id="rId6" imgW="10980324" imgH="502915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5081" y="1551168"/>
                        <a:ext cx="11586919" cy="53068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>
                <a:latin typeface="Track" panose="02000000000000000000" pitchFamily="50" charset="0"/>
              </a:rPr>
              <a:t>Boka</a:t>
            </a:r>
            <a:r>
              <a:rPr lang="nl-NL" sz="3600" dirty="0" smtClean="0">
                <a:latin typeface="Track" panose="02000000000000000000" pitchFamily="50" charset="0"/>
              </a:rPr>
              <a:t> or Nixon-Stone LM:</a:t>
            </a:r>
            <a:endParaRPr lang="nl-NL" sz="3600" dirty="0">
              <a:latin typeface="Track" panose="02000000000000000000" pitchFamily="50" charset="0"/>
            </a:endParaRPr>
          </a:p>
        </p:txBody>
      </p:sp>
      <p:sp>
        <p:nvSpPr>
          <p:cNvPr id="8" name="PIJL-OMLAAG 7"/>
          <p:cNvSpPr/>
          <p:nvPr/>
        </p:nvSpPr>
        <p:spPr>
          <a:xfrm>
            <a:off x="2458528" y="322627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PIJL-OMLAAG 11"/>
          <p:cNvSpPr/>
          <p:nvPr/>
        </p:nvSpPr>
        <p:spPr>
          <a:xfrm>
            <a:off x="10607615" y="3226279"/>
            <a:ext cx="484632" cy="9784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9325" y="2993332"/>
            <a:ext cx="1310754" cy="499915"/>
          </a:xfrm>
          <a:prstGeom prst="rect">
            <a:avLst/>
          </a:prstGeom>
        </p:spPr>
      </p:pic>
      <p:sp>
        <p:nvSpPr>
          <p:cNvPr id="14" name="Tekstvak 13"/>
          <p:cNvSpPr txBox="1"/>
          <p:nvPr/>
        </p:nvSpPr>
        <p:spPr>
          <a:xfrm>
            <a:off x="5423755" y="5785450"/>
            <a:ext cx="1949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rack" panose="02000000000000000000" pitchFamily="50" charset="0"/>
              </a:rPr>
              <a:t>Pure </a:t>
            </a:r>
            <a:r>
              <a:rPr lang="nl-NL" dirty="0" err="1" smtClean="0">
                <a:latin typeface="Track" panose="02000000000000000000" pitchFamily="50" charset="0"/>
              </a:rPr>
              <a:t>Whiskey</a:t>
            </a:r>
            <a:endParaRPr lang="nl-NL" dirty="0">
              <a:latin typeface="Track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4493</TotalTime>
  <Words>696</Words>
  <Application>Microsoft Office PowerPoint</Application>
  <PresentationFormat>Breedbeeld</PresentationFormat>
  <Paragraphs>88</Paragraphs>
  <Slides>12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Track</vt:lpstr>
      <vt:lpstr>Kantoorthema</vt:lpstr>
      <vt:lpstr>Worksheet</vt:lpstr>
      <vt:lpstr>making pure whiskey …</vt:lpstr>
      <vt:lpstr>What is a whiskey?</vt:lpstr>
      <vt:lpstr>How is it made?</vt:lpstr>
      <vt:lpstr>And pure whiskey?</vt:lpstr>
      <vt:lpstr>Potstill vs. LM still:</vt:lpstr>
      <vt:lpstr>Where is the taste?</vt:lpstr>
      <vt:lpstr>pure whiskey procedure</vt:lpstr>
      <vt:lpstr>pure whiskey procedure</vt:lpstr>
      <vt:lpstr>Boka or Nixon-Stone LM:</vt:lpstr>
      <vt:lpstr>pure whiskey procedure</vt:lpstr>
      <vt:lpstr>iStill 50/250:</vt:lpstr>
      <vt:lpstr>Boka/NS vs iStill 50/250: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Odin iStill</dc:creator>
  <cp:lastModifiedBy>Odin iStill</cp:lastModifiedBy>
  <cp:revision>66</cp:revision>
  <dcterms:created xsi:type="dcterms:W3CDTF">2013-09-07T08:30:20Z</dcterms:created>
  <dcterms:modified xsi:type="dcterms:W3CDTF">2013-09-20T10:16:44Z</dcterms:modified>
</cp:coreProperties>
</file>