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5"/>
  </p:handoutMasterIdLst>
  <p:sldIdLst>
    <p:sldId id="259" r:id="rId2"/>
    <p:sldId id="343" r:id="rId3"/>
    <p:sldId id="344" r:id="rId4"/>
    <p:sldId id="345" r:id="rId5"/>
    <p:sldId id="346" r:id="rId6"/>
    <p:sldId id="347" r:id="rId7"/>
    <p:sldId id="348" r:id="rId8"/>
    <p:sldId id="349" r:id="rId9"/>
    <p:sldId id="350" r:id="rId10"/>
    <p:sldId id="351" r:id="rId11"/>
    <p:sldId id="352" r:id="rId12"/>
    <p:sldId id="354" r:id="rId13"/>
    <p:sldId id="355" r:id="rId14"/>
    <p:sldId id="356" r:id="rId15"/>
    <p:sldId id="357" r:id="rId16"/>
    <p:sldId id="358" r:id="rId17"/>
    <p:sldId id="359" r:id="rId18"/>
    <p:sldId id="360" r:id="rId19"/>
    <p:sldId id="361" r:id="rId20"/>
    <p:sldId id="362" r:id="rId21"/>
    <p:sldId id="363" r:id="rId22"/>
    <p:sldId id="364" r:id="rId23"/>
    <p:sldId id="365" r:id="rId24"/>
    <p:sldId id="366" r:id="rId25"/>
    <p:sldId id="367" r:id="rId26"/>
    <p:sldId id="368" r:id="rId27"/>
    <p:sldId id="369" r:id="rId28"/>
    <p:sldId id="370" r:id="rId29"/>
    <p:sldId id="371" r:id="rId30"/>
    <p:sldId id="372" r:id="rId31"/>
    <p:sldId id="373" r:id="rId32"/>
    <p:sldId id="382" r:id="rId33"/>
    <p:sldId id="383" r:id="rId34"/>
    <p:sldId id="374" r:id="rId35"/>
    <p:sldId id="375" r:id="rId36"/>
    <p:sldId id="376" r:id="rId37"/>
    <p:sldId id="377" r:id="rId38"/>
    <p:sldId id="378" r:id="rId39"/>
    <p:sldId id="379" r:id="rId40"/>
    <p:sldId id="381" r:id="rId41"/>
    <p:sldId id="384" r:id="rId42"/>
    <p:sldId id="380" r:id="rId43"/>
    <p:sldId id="260" r:id="rId44"/>
  </p:sldIdLst>
  <p:sldSz cx="12192000" cy="6858000"/>
  <p:notesSz cx="6858000" cy="973455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536" y="1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8841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84613" y="0"/>
            <a:ext cx="2971800" cy="488418"/>
          </a:xfrm>
          <a:prstGeom prst="rect">
            <a:avLst/>
          </a:prstGeom>
        </p:spPr>
        <p:txBody>
          <a:bodyPr vert="horz" lIns="91440" tIns="45720" rIns="91440" bIns="45720" rtlCol="0"/>
          <a:lstStyle>
            <a:lvl1pPr algn="r">
              <a:defRPr sz="1200"/>
            </a:lvl1pPr>
          </a:lstStyle>
          <a:p>
            <a:fld id="{9F8CA3A5-F540-4C70-816C-8EF8FDDB7405}" type="datetimeFigureOut">
              <a:rPr lang="nl-NL" smtClean="0"/>
              <a:t>6-10-2015</a:t>
            </a:fld>
            <a:endParaRPr lang="nl-NL"/>
          </a:p>
        </p:txBody>
      </p:sp>
      <p:sp>
        <p:nvSpPr>
          <p:cNvPr id="4" name="Tijdelijke aanduiding voor voettekst 3"/>
          <p:cNvSpPr>
            <a:spLocks noGrp="1"/>
          </p:cNvSpPr>
          <p:nvPr>
            <p:ph type="ftr" sz="quarter" idx="2"/>
          </p:nvPr>
        </p:nvSpPr>
        <p:spPr>
          <a:xfrm>
            <a:off x="0" y="9246134"/>
            <a:ext cx="2971800" cy="48841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9246134"/>
            <a:ext cx="2971800" cy="488417"/>
          </a:xfrm>
          <a:prstGeom prst="rect">
            <a:avLst/>
          </a:prstGeom>
        </p:spPr>
        <p:txBody>
          <a:bodyPr vert="horz" lIns="91440" tIns="45720" rIns="91440" bIns="45720" rtlCol="0" anchor="b"/>
          <a:lstStyle>
            <a:lvl1pPr algn="r">
              <a:defRPr sz="1200"/>
            </a:lvl1pPr>
          </a:lstStyle>
          <a:p>
            <a:fld id="{FE31EB73-2109-420F-9624-69412142F62F}" type="slidenum">
              <a:rPr lang="nl-NL" smtClean="0"/>
              <a:t>‹nr.›</a:t>
            </a:fld>
            <a:endParaRPr lang="nl-NL"/>
          </a:p>
        </p:txBody>
      </p:sp>
    </p:spTree>
    <p:extLst>
      <p:ext uri="{BB962C8B-B14F-4D97-AF65-F5344CB8AC3E}">
        <p14:creationId xmlns:p14="http://schemas.microsoft.com/office/powerpoint/2010/main" val="337028132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smtClean="0"/>
              <a:t>Klik om de stijl te bewerken</a:t>
            </a:r>
            <a:endParaRPr lang="nl-NL"/>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B795784F-CF78-4792-9981-A2E6113FF2EC}" type="datetimeFigureOut">
              <a:rPr lang="nl-NL" smtClean="0"/>
              <a:t>6-10-2015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3A5106F-7F9D-4BD3-B08E-FB86405426B5}" type="slidenum">
              <a:rPr lang="nl-NL" smtClean="0"/>
              <a:t>‹nr.›</a:t>
            </a:fld>
            <a:endParaRPr lang="nl-NL"/>
          </a:p>
        </p:txBody>
      </p:sp>
    </p:spTree>
    <p:extLst>
      <p:ext uri="{BB962C8B-B14F-4D97-AF65-F5344CB8AC3E}">
        <p14:creationId xmlns:p14="http://schemas.microsoft.com/office/powerpoint/2010/main" val="1334377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B795784F-CF78-4792-9981-A2E6113FF2EC}" type="datetimeFigureOut">
              <a:rPr lang="nl-NL" smtClean="0"/>
              <a:t>6-10-2015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3A5106F-7F9D-4BD3-B08E-FB86405426B5}" type="slidenum">
              <a:rPr lang="nl-NL" smtClean="0"/>
              <a:t>‹nr.›</a:t>
            </a:fld>
            <a:endParaRPr lang="nl-NL"/>
          </a:p>
        </p:txBody>
      </p:sp>
    </p:spTree>
    <p:extLst>
      <p:ext uri="{BB962C8B-B14F-4D97-AF65-F5344CB8AC3E}">
        <p14:creationId xmlns:p14="http://schemas.microsoft.com/office/powerpoint/2010/main" val="2029052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B795784F-CF78-4792-9981-A2E6113FF2EC}" type="datetimeFigureOut">
              <a:rPr lang="nl-NL" smtClean="0"/>
              <a:t>6-10-2015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3A5106F-7F9D-4BD3-B08E-FB86405426B5}" type="slidenum">
              <a:rPr lang="nl-NL" smtClean="0"/>
              <a:t>‹nr.›</a:t>
            </a:fld>
            <a:endParaRPr lang="nl-NL"/>
          </a:p>
        </p:txBody>
      </p:sp>
    </p:spTree>
    <p:extLst>
      <p:ext uri="{BB962C8B-B14F-4D97-AF65-F5344CB8AC3E}">
        <p14:creationId xmlns:p14="http://schemas.microsoft.com/office/powerpoint/2010/main" val="2423911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B795784F-CF78-4792-9981-A2E6113FF2EC}" type="datetimeFigureOut">
              <a:rPr lang="nl-NL" smtClean="0"/>
              <a:t>6-10-2015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3A5106F-7F9D-4BD3-B08E-FB86405426B5}" type="slidenum">
              <a:rPr lang="nl-NL" smtClean="0"/>
              <a:t>‹nr.›</a:t>
            </a:fld>
            <a:endParaRPr lang="nl-NL"/>
          </a:p>
        </p:txBody>
      </p:sp>
    </p:spTree>
    <p:extLst>
      <p:ext uri="{BB962C8B-B14F-4D97-AF65-F5344CB8AC3E}">
        <p14:creationId xmlns:p14="http://schemas.microsoft.com/office/powerpoint/2010/main" val="3248806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smtClean="0"/>
              <a:t>Klik om de stijl te bewerken</a:t>
            </a:r>
            <a:endParaRPr lang="nl-NL"/>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B795784F-CF78-4792-9981-A2E6113FF2EC}" type="datetimeFigureOut">
              <a:rPr lang="nl-NL" smtClean="0"/>
              <a:t>6-10-2015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3A5106F-7F9D-4BD3-B08E-FB86405426B5}" type="slidenum">
              <a:rPr lang="nl-NL" smtClean="0"/>
              <a:t>‹nr.›</a:t>
            </a:fld>
            <a:endParaRPr lang="nl-NL"/>
          </a:p>
        </p:txBody>
      </p:sp>
    </p:spTree>
    <p:extLst>
      <p:ext uri="{BB962C8B-B14F-4D97-AF65-F5344CB8AC3E}">
        <p14:creationId xmlns:p14="http://schemas.microsoft.com/office/powerpoint/2010/main" val="4001535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838200" y="1825625"/>
            <a:ext cx="51816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6172200" y="1825625"/>
            <a:ext cx="51816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B795784F-CF78-4792-9981-A2E6113FF2EC}" type="datetimeFigureOut">
              <a:rPr lang="nl-NL" smtClean="0"/>
              <a:t>6-10-2015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3A5106F-7F9D-4BD3-B08E-FB86405426B5}" type="slidenum">
              <a:rPr lang="nl-NL" smtClean="0"/>
              <a:t>‹nr.›</a:t>
            </a:fld>
            <a:endParaRPr lang="nl-NL"/>
          </a:p>
        </p:txBody>
      </p:sp>
    </p:spTree>
    <p:extLst>
      <p:ext uri="{BB962C8B-B14F-4D97-AF65-F5344CB8AC3E}">
        <p14:creationId xmlns:p14="http://schemas.microsoft.com/office/powerpoint/2010/main" val="1913021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smtClean="0"/>
              <a:t>Klik om de stijl te bewerken</a:t>
            </a:r>
            <a:endParaRPr lang="nl-NL"/>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B795784F-CF78-4792-9981-A2E6113FF2EC}" type="datetimeFigureOut">
              <a:rPr lang="nl-NL" smtClean="0"/>
              <a:t>6-10-2015</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73A5106F-7F9D-4BD3-B08E-FB86405426B5}" type="slidenum">
              <a:rPr lang="nl-NL" smtClean="0"/>
              <a:t>‹nr.›</a:t>
            </a:fld>
            <a:endParaRPr lang="nl-NL"/>
          </a:p>
        </p:txBody>
      </p:sp>
    </p:spTree>
    <p:extLst>
      <p:ext uri="{BB962C8B-B14F-4D97-AF65-F5344CB8AC3E}">
        <p14:creationId xmlns:p14="http://schemas.microsoft.com/office/powerpoint/2010/main" val="1045812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B795784F-CF78-4792-9981-A2E6113FF2EC}" type="datetimeFigureOut">
              <a:rPr lang="nl-NL" smtClean="0"/>
              <a:t>6-10-2015</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73A5106F-7F9D-4BD3-B08E-FB86405426B5}" type="slidenum">
              <a:rPr lang="nl-NL" smtClean="0"/>
              <a:t>‹nr.›</a:t>
            </a:fld>
            <a:endParaRPr lang="nl-NL"/>
          </a:p>
        </p:txBody>
      </p:sp>
    </p:spTree>
    <p:extLst>
      <p:ext uri="{BB962C8B-B14F-4D97-AF65-F5344CB8AC3E}">
        <p14:creationId xmlns:p14="http://schemas.microsoft.com/office/powerpoint/2010/main" val="3970617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B795784F-CF78-4792-9981-A2E6113FF2EC}" type="datetimeFigureOut">
              <a:rPr lang="nl-NL" smtClean="0"/>
              <a:t>6-10-2015</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73A5106F-7F9D-4BD3-B08E-FB86405426B5}" type="slidenum">
              <a:rPr lang="nl-NL" smtClean="0"/>
              <a:t>‹nr.›</a:t>
            </a:fld>
            <a:endParaRPr lang="nl-NL"/>
          </a:p>
        </p:txBody>
      </p:sp>
    </p:spTree>
    <p:extLst>
      <p:ext uri="{BB962C8B-B14F-4D97-AF65-F5344CB8AC3E}">
        <p14:creationId xmlns:p14="http://schemas.microsoft.com/office/powerpoint/2010/main" val="439858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nl-NL"/>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B795784F-CF78-4792-9981-A2E6113FF2EC}" type="datetimeFigureOut">
              <a:rPr lang="nl-NL" smtClean="0"/>
              <a:t>6-10-2015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3A5106F-7F9D-4BD3-B08E-FB86405426B5}" type="slidenum">
              <a:rPr lang="nl-NL" smtClean="0"/>
              <a:t>‹nr.›</a:t>
            </a:fld>
            <a:endParaRPr lang="nl-NL"/>
          </a:p>
        </p:txBody>
      </p:sp>
    </p:spTree>
    <p:extLst>
      <p:ext uri="{BB962C8B-B14F-4D97-AF65-F5344CB8AC3E}">
        <p14:creationId xmlns:p14="http://schemas.microsoft.com/office/powerpoint/2010/main" val="3308588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nl-NL"/>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B795784F-CF78-4792-9981-A2E6113FF2EC}" type="datetimeFigureOut">
              <a:rPr lang="nl-NL" smtClean="0"/>
              <a:t>6-10-2015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3A5106F-7F9D-4BD3-B08E-FB86405426B5}" type="slidenum">
              <a:rPr lang="nl-NL" smtClean="0"/>
              <a:t>‹nr.›</a:t>
            </a:fld>
            <a:endParaRPr lang="nl-NL"/>
          </a:p>
        </p:txBody>
      </p:sp>
    </p:spTree>
    <p:extLst>
      <p:ext uri="{BB962C8B-B14F-4D97-AF65-F5344CB8AC3E}">
        <p14:creationId xmlns:p14="http://schemas.microsoft.com/office/powerpoint/2010/main" val="2004692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95784F-CF78-4792-9981-A2E6113FF2EC}" type="datetimeFigureOut">
              <a:rPr lang="nl-NL" smtClean="0"/>
              <a:t>6-10-2015</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A5106F-7F9D-4BD3-B08E-FB86405426B5}" type="slidenum">
              <a:rPr lang="nl-NL" smtClean="0"/>
              <a:t>‹nr.›</a:t>
            </a:fld>
            <a:endParaRPr lang="nl-NL"/>
          </a:p>
        </p:txBody>
      </p:sp>
    </p:spTree>
    <p:extLst>
      <p:ext uri="{BB962C8B-B14F-4D97-AF65-F5344CB8AC3E}">
        <p14:creationId xmlns:p14="http://schemas.microsoft.com/office/powerpoint/2010/main" val="10330388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33.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_rels/slide34.xml.rels><?xml version="1.0" encoding="UTF-8" standalone="yes"?>
<Relationships xmlns="http://schemas.openxmlformats.org/package/2006/relationships"><Relationship Id="rId3" Type="http://schemas.openxmlformats.org/officeDocument/2006/relationships/image" Target="../media/image25.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6.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7.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8.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p:cNvPicPr>
            <a:picLocks noChangeAspect="1"/>
          </p:cNvPicPr>
          <p:nvPr/>
        </p:nvPicPr>
        <p:blipFill rotWithShape="1">
          <a:blip r:embed="rId2">
            <a:extLst>
              <a:ext uri="{28A0092B-C50C-407E-A947-70E740481C1C}">
                <a14:useLocalDpi xmlns:a14="http://schemas.microsoft.com/office/drawing/2010/main" val="0"/>
              </a:ext>
            </a:extLst>
          </a:blip>
          <a:srcRect r="100" b="186"/>
          <a:stretch/>
        </p:blipFill>
        <p:spPr>
          <a:xfrm>
            <a:off x="12192" y="0"/>
            <a:ext cx="12179808" cy="8586217"/>
          </a:xfrm>
          <a:prstGeom prst="rect">
            <a:avLst/>
          </a:prstGeom>
        </p:spPr>
      </p:pic>
      <p:sp>
        <p:nvSpPr>
          <p:cNvPr id="2" name="Titel 1"/>
          <p:cNvSpPr>
            <a:spLocks noGrp="1"/>
          </p:cNvSpPr>
          <p:nvPr>
            <p:ph type="ctrTitle"/>
          </p:nvPr>
        </p:nvSpPr>
        <p:spPr>
          <a:xfrm>
            <a:off x="5321808" y="0"/>
            <a:ext cx="6870192" cy="1106424"/>
          </a:xfrm>
        </p:spPr>
        <p:txBody>
          <a:bodyPr>
            <a:normAutofit fontScale="90000"/>
          </a:bodyPr>
          <a:lstStyle/>
          <a:p>
            <a:r>
              <a:rPr lang="nl-NL" dirty="0" smtClean="0">
                <a:solidFill>
                  <a:schemeClr val="bg1"/>
                </a:solidFill>
              </a:rPr>
              <a:t>The </a:t>
            </a:r>
            <a:r>
              <a:rPr lang="nl-NL" dirty="0" err="1" smtClean="0">
                <a:solidFill>
                  <a:schemeClr val="bg1"/>
                </a:solidFill>
              </a:rPr>
              <a:t>Future</a:t>
            </a:r>
            <a:r>
              <a:rPr lang="nl-NL" dirty="0" smtClean="0">
                <a:solidFill>
                  <a:schemeClr val="bg1"/>
                </a:solidFill>
              </a:rPr>
              <a:t> of </a:t>
            </a:r>
            <a:r>
              <a:rPr lang="nl-NL" dirty="0" err="1" smtClean="0">
                <a:solidFill>
                  <a:schemeClr val="bg1"/>
                </a:solidFill>
              </a:rPr>
              <a:t>Distilling</a:t>
            </a:r>
            <a:endParaRPr lang="nl-NL" dirty="0">
              <a:solidFill>
                <a:schemeClr val="bg1"/>
              </a:solidFill>
            </a:endParaRPr>
          </a:p>
        </p:txBody>
      </p:sp>
      <p:sp>
        <p:nvSpPr>
          <p:cNvPr id="3" name="Ondertitel 2"/>
          <p:cNvSpPr>
            <a:spLocks noGrp="1"/>
          </p:cNvSpPr>
          <p:nvPr>
            <p:ph type="subTitle" idx="1"/>
          </p:nvPr>
        </p:nvSpPr>
        <p:spPr>
          <a:xfrm>
            <a:off x="7083552" y="1362456"/>
            <a:ext cx="4767072" cy="1645920"/>
          </a:xfrm>
        </p:spPr>
        <p:txBody>
          <a:bodyPr>
            <a:normAutofit fontScale="92500" lnSpcReduction="10000"/>
          </a:bodyPr>
          <a:lstStyle/>
          <a:p>
            <a:r>
              <a:rPr lang="nl-NL" sz="4000" dirty="0" err="1" smtClean="0">
                <a:solidFill>
                  <a:schemeClr val="bg1"/>
                </a:solidFill>
              </a:rPr>
              <a:t>Craft</a:t>
            </a:r>
            <a:r>
              <a:rPr lang="nl-NL" sz="4000" dirty="0" smtClean="0">
                <a:solidFill>
                  <a:schemeClr val="bg1"/>
                </a:solidFill>
              </a:rPr>
              <a:t> </a:t>
            </a:r>
            <a:r>
              <a:rPr lang="nl-NL" sz="4000" dirty="0" err="1" smtClean="0">
                <a:solidFill>
                  <a:schemeClr val="bg1"/>
                </a:solidFill>
              </a:rPr>
              <a:t>Distilling</a:t>
            </a:r>
            <a:r>
              <a:rPr lang="nl-NL" sz="4000" dirty="0" smtClean="0">
                <a:solidFill>
                  <a:schemeClr val="bg1"/>
                </a:solidFill>
              </a:rPr>
              <a:t> Expo 2015</a:t>
            </a:r>
          </a:p>
          <a:p>
            <a:r>
              <a:rPr lang="nl-NL" sz="4000" dirty="0" err="1" smtClean="0">
                <a:solidFill>
                  <a:schemeClr val="bg1"/>
                </a:solidFill>
              </a:rPr>
              <a:t>October</a:t>
            </a:r>
            <a:r>
              <a:rPr lang="nl-NL" sz="4000" dirty="0" smtClean="0">
                <a:solidFill>
                  <a:schemeClr val="bg1"/>
                </a:solidFill>
              </a:rPr>
              <a:t> 7th 2015</a:t>
            </a:r>
            <a:endParaRPr lang="nl-NL" sz="4000" dirty="0">
              <a:solidFill>
                <a:schemeClr val="bg1"/>
              </a:solidFill>
            </a:endParaRPr>
          </a:p>
        </p:txBody>
      </p:sp>
      <p:pic>
        <p:nvPicPr>
          <p:cNvPr id="5" name="Afbeelding 4"/>
          <p:cNvPicPr>
            <a:picLocks noChangeAspect="1"/>
          </p:cNvPicPr>
          <p:nvPr/>
        </p:nvPicPr>
        <p:blipFill>
          <a:blip r:embed="rId3"/>
          <a:stretch>
            <a:fillRect/>
          </a:stretch>
        </p:blipFill>
        <p:spPr>
          <a:xfrm>
            <a:off x="9208008" y="4076319"/>
            <a:ext cx="2983992" cy="2983992"/>
          </a:xfrm>
          <a:prstGeom prst="rect">
            <a:avLst/>
          </a:prstGeom>
        </p:spPr>
      </p:pic>
    </p:spTree>
    <p:extLst>
      <p:ext uri="{BB962C8B-B14F-4D97-AF65-F5344CB8AC3E}">
        <p14:creationId xmlns:p14="http://schemas.microsoft.com/office/powerpoint/2010/main" val="28654826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smtClean="0"/>
              <a:t>Cut off </a:t>
            </a:r>
            <a:r>
              <a:rPr lang="nl-NL" b="1" dirty="0" err="1" smtClean="0"/>
              <a:t>your</a:t>
            </a:r>
            <a:r>
              <a:rPr lang="nl-NL" b="1" dirty="0" smtClean="0"/>
              <a:t> </a:t>
            </a:r>
            <a:r>
              <a:rPr lang="nl-NL" b="1" dirty="0" err="1" smtClean="0"/>
              <a:t>beards</a:t>
            </a:r>
            <a:r>
              <a:rPr lang="nl-NL" b="1" dirty="0" smtClean="0"/>
              <a:t>!</a:t>
            </a:r>
            <a:endParaRPr lang="nl-NL" b="1" dirty="0"/>
          </a:p>
        </p:txBody>
      </p:sp>
      <p:sp>
        <p:nvSpPr>
          <p:cNvPr id="3" name="Tijdelijke aanduiding voor inhoud 2"/>
          <p:cNvSpPr>
            <a:spLocks noGrp="1"/>
          </p:cNvSpPr>
          <p:nvPr>
            <p:ph idx="1"/>
          </p:nvPr>
        </p:nvSpPr>
        <p:spPr/>
        <p:txBody>
          <a:bodyPr>
            <a:normAutofit fontScale="85000" lnSpcReduction="20000"/>
          </a:bodyPr>
          <a:lstStyle/>
          <a:p>
            <a:pPr marL="0" indent="0">
              <a:buNone/>
            </a:pPr>
            <a:endParaRPr lang="en-US" dirty="0" smtClean="0"/>
          </a:p>
          <a:p>
            <a:r>
              <a:rPr lang="en-US" dirty="0" smtClean="0"/>
              <a:t>Craft Distilling is not about the traditional ways;</a:t>
            </a:r>
          </a:p>
          <a:p>
            <a:endParaRPr lang="en-US" dirty="0"/>
          </a:p>
          <a:p>
            <a:r>
              <a:rPr lang="en-US" dirty="0" smtClean="0"/>
              <a:t>Remember how traditional small scale distilleries died out almost a century ago?</a:t>
            </a:r>
          </a:p>
          <a:p>
            <a:endParaRPr lang="en-US" dirty="0"/>
          </a:p>
          <a:p>
            <a:r>
              <a:rPr lang="en-US" dirty="0" smtClean="0"/>
              <a:t>If you don’t want to be among the next extinction wave … trim that beard, become innovative, and start creating the wave instead of riding it!</a:t>
            </a:r>
          </a:p>
          <a:p>
            <a:pPr marL="0" indent="0">
              <a:buNone/>
            </a:pPr>
            <a:endParaRPr lang="en-US" dirty="0" smtClean="0"/>
          </a:p>
          <a:p>
            <a:r>
              <a:rPr lang="en-US" dirty="0" smtClean="0"/>
              <a:t>So many “Assumptions of Old” rule today’s </a:t>
            </a:r>
            <a:r>
              <a:rPr lang="en-US" dirty="0" smtClean="0"/>
              <a:t>thinking on how Craft Distilling works;</a:t>
            </a:r>
            <a:endParaRPr lang="en-US" dirty="0" smtClean="0"/>
          </a:p>
          <a:p>
            <a:pPr marL="0" indent="0">
              <a:buNone/>
            </a:pPr>
            <a:endParaRPr lang="en-US" dirty="0" smtClean="0"/>
          </a:p>
          <a:p>
            <a:r>
              <a:rPr lang="en-US" dirty="0" smtClean="0"/>
              <a:t>If you want to become a Craft Distiller (or remain one), start asking “WHY?” instead of accepting answers as if they were given facts. </a:t>
            </a:r>
          </a:p>
          <a:p>
            <a:endParaRPr lang="en-US" dirty="0"/>
          </a:p>
          <a:p>
            <a:pPr marL="0" indent="0">
              <a:buNone/>
            </a:pPr>
            <a:endParaRPr lang="en-US" dirty="0" smtClean="0"/>
          </a:p>
          <a:p>
            <a:pPr marL="514350" indent="-514350">
              <a:buFont typeface="+mj-lt"/>
              <a:buAutoNum type="arabicPeriod"/>
            </a:pPr>
            <a:endParaRPr lang="en-US" dirty="0" smtClean="0"/>
          </a:p>
          <a:p>
            <a:endParaRPr lang="en-US" dirty="0" smtClean="0"/>
          </a:p>
        </p:txBody>
      </p:sp>
      <p:pic>
        <p:nvPicPr>
          <p:cNvPr id="6" name="Afbeelding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07424" y="0"/>
            <a:ext cx="3084576" cy="2313432"/>
          </a:xfrm>
          <a:prstGeom prst="rect">
            <a:avLst/>
          </a:prstGeom>
        </p:spPr>
      </p:pic>
    </p:spTree>
    <p:extLst>
      <p:ext uri="{BB962C8B-B14F-4D97-AF65-F5344CB8AC3E}">
        <p14:creationId xmlns:p14="http://schemas.microsoft.com/office/powerpoint/2010/main" val="4860208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err="1" smtClean="0"/>
              <a:t>Stills</a:t>
            </a:r>
            <a:r>
              <a:rPr lang="nl-NL" b="1" dirty="0" smtClean="0"/>
              <a:t> </a:t>
            </a:r>
            <a:r>
              <a:rPr lang="nl-NL" b="1" dirty="0" err="1" smtClean="0"/>
              <a:t>need</a:t>
            </a:r>
            <a:r>
              <a:rPr lang="nl-NL" b="1" dirty="0" smtClean="0"/>
              <a:t> </a:t>
            </a:r>
            <a:r>
              <a:rPr lang="nl-NL" b="1" dirty="0" err="1" smtClean="0"/>
              <a:t>to</a:t>
            </a:r>
            <a:r>
              <a:rPr lang="nl-NL" b="1" dirty="0"/>
              <a:t> </a:t>
            </a:r>
            <a:r>
              <a:rPr lang="nl-NL" b="1" dirty="0" err="1" smtClean="0"/>
              <a:t>be</a:t>
            </a:r>
            <a:r>
              <a:rPr lang="nl-NL" b="1" dirty="0" smtClean="0"/>
              <a:t> made </a:t>
            </a:r>
            <a:r>
              <a:rPr lang="nl-NL" b="1" dirty="0" err="1" smtClean="0"/>
              <a:t>from</a:t>
            </a:r>
            <a:r>
              <a:rPr lang="nl-NL" b="1" dirty="0" smtClean="0"/>
              <a:t> </a:t>
            </a:r>
            <a:r>
              <a:rPr lang="nl-NL" b="1" dirty="0" err="1" smtClean="0"/>
              <a:t>copper</a:t>
            </a:r>
            <a:endParaRPr lang="nl-NL" b="1" dirty="0"/>
          </a:p>
        </p:txBody>
      </p:sp>
      <p:sp>
        <p:nvSpPr>
          <p:cNvPr id="3" name="Tijdelijke aanduiding voor inhoud 2"/>
          <p:cNvSpPr>
            <a:spLocks noGrp="1"/>
          </p:cNvSpPr>
          <p:nvPr>
            <p:ph idx="1"/>
          </p:nvPr>
        </p:nvSpPr>
        <p:spPr/>
        <p:txBody>
          <a:bodyPr>
            <a:normAutofit lnSpcReduction="10000"/>
          </a:bodyPr>
          <a:lstStyle/>
          <a:p>
            <a:pPr marL="0" indent="0">
              <a:buNone/>
            </a:pPr>
            <a:endParaRPr lang="en-US" dirty="0" smtClean="0"/>
          </a:p>
          <a:p>
            <a:pPr marL="0" indent="0">
              <a:buNone/>
            </a:pPr>
            <a:r>
              <a:rPr lang="en-US" dirty="0" smtClean="0"/>
              <a:t>This is a conviction or assumption, not an answer!</a:t>
            </a:r>
          </a:p>
          <a:p>
            <a:pPr marL="0" indent="0">
              <a:buNone/>
            </a:pPr>
            <a:endParaRPr lang="en-US" dirty="0" smtClean="0"/>
          </a:p>
          <a:p>
            <a:pPr marL="0" indent="0">
              <a:buNone/>
            </a:pPr>
            <a:r>
              <a:rPr lang="en-US" dirty="0" smtClean="0"/>
              <a:t>My reactions (rather sceptic) would be:</a:t>
            </a:r>
            <a:endParaRPr lang="en-US" dirty="0"/>
          </a:p>
          <a:p>
            <a:r>
              <a:rPr lang="en-US" dirty="0" smtClean="0"/>
              <a:t>R1: “Yeah, if you don’t mind cleaning extensively before the next run!”</a:t>
            </a:r>
          </a:p>
          <a:p>
            <a:r>
              <a:rPr lang="en-US" dirty="0"/>
              <a:t>R</a:t>
            </a:r>
            <a:r>
              <a:rPr lang="en-US" dirty="0" smtClean="0"/>
              <a:t>2: “Sure, if you love copper particle contamination in your drinks!”</a:t>
            </a:r>
          </a:p>
          <a:p>
            <a:r>
              <a:rPr lang="en-US" dirty="0"/>
              <a:t>R</a:t>
            </a:r>
            <a:r>
              <a:rPr lang="en-US" dirty="0" smtClean="0"/>
              <a:t>3: “So … you want to heat up the still room?”</a:t>
            </a:r>
          </a:p>
          <a:p>
            <a:r>
              <a:rPr lang="en-US" dirty="0" smtClean="0"/>
              <a:t>R4: “If you can afford buying and running them!”</a:t>
            </a:r>
            <a:endParaRPr lang="en-US" dirty="0"/>
          </a:p>
        </p:txBody>
      </p:sp>
      <p:pic>
        <p:nvPicPr>
          <p:cNvPr id="5" name="Afbeelding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33840" y="0"/>
            <a:ext cx="3058160" cy="2157735"/>
          </a:xfrm>
          <a:prstGeom prst="rect">
            <a:avLst/>
          </a:prstGeom>
        </p:spPr>
      </p:pic>
    </p:spTree>
    <p:extLst>
      <p:ext uri="{BB962C8B-B14F-4D97-AF65-F5344CB8AC3E}">
        <p14:creationId xmlns:p14="http://schemas.microsoft.com/office/powerpoint/2010/main" val="26233050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err="1" smtClean="0"/>
              <a:t>Stills</a:t>
            </a:r>
            <a:r>
              <a:rPr lang="nl-NL" b="1" dirty="0" smtClean="0"/>
              <a:t> </a:t>
            </a:r>
            <a:r>
              <a:rPr lang="nl-NL" b="1" dirty="0" err="1" smtClean="0"/>
              <a:t>need</a:t>
            </a:r>
            <a:r>
              <a:rPr lang="nl-NL" b="1" dirty="0" smtClean="0"/>
              <a:t> </a:t>
            </a:r>
            <a:r>
              <a:rPr lang="nl-NL" b="1" dirty="0" err="1" smtClean="0"/>
              <a:t>to</a:t>
            </a:r>
            <a:r>
              <a:rPr lang="nl-NL" b="1" dirty="0"/>
              <a:t> </a:t>
            </a:r>
            <a:r>
              <a:rPr lang="nl-NL" b="1" dirty="0" err="1" smtClean="0"/>
              <a:t>be</a:t>
            </a:r>
            <a:r>
              <a:rPr lang="nl-NL" b="1" dirty="0" smtClean="0"/>
              <a:t> made </a:t>
            </a:r>
            <a:r>
              <a:rPr lang="nl-NL" b="1" dirty="0" err="1" smtClean="0"/>
              <a:t>from</a:t>
            </a:r>
            <a:r>
              <a:rPr lang="nl-NL" b="1" dirty="0" smtClean="0"/>
              <a:t> </a:t>
            </a:r>
            <a:r>
              <a:rPr lang="nl-NL" b="1" dirty="0" err="1" smtClean="0"/>
              <a:t>copper</a:t>
            </a:r>
            <a:endParaRPr lang="nl-NL" b="1" dirty="0"/>
          </a:p>
        </p:txBody>
      </p:sp>
      <p:sp>
        <p:nvSpPr>
          <p:cNvPr id="3" name="Tijdelijke aanduiding voor inhoud 2"/>
          <p:cNvSpPr>
            <a:spLocks noGrp="1"/>
          </p:cNvSpPr>
          <p:nvPr>
            <p:ph idx="1"/>
          </p:nvPr>
        </p:nvSpPr>
        <p:spPr/>
        <p:txBody>
          <a:bodyPr>
            <a:normAutofit fontScale="92500" lnSpcReduction="10000"/>
          </a:bodyPr>
          <a:lstStyle/>
          <a:p>
            <a:pPr marL="0" indent="0">
              <a:buNone/>
            </a:pPr>
            <a:endParaRPr lang="en-US" dirty="0" smtClean="0"/>
          </a:p>
          <a:p>
            <a:pPr marL="0" indent="0">
              <a:buNone/>
            </a:pPr>
            <a:r>
              <a:rPr lang="en-US" dirty="0" smtClean="0"/>
              <a:t>The real answers:</a:t>
            </a:r>
          </a:p>
          <a:p>
            <a:r>
              <a:rPr lang="en-US" dirty="0" smtClean="0"/>
              <a:t>Copper is beautiful but comes at a price: it is expensive, inefficient, and it rusts;</a:t>
            </a:r>
          </a:p>
          <a:p>
            <a:r>
              <a:rPr lang="en-US" dirty="0" smtClean="0"/>
              <a:t>Copper controls sulfuric compounds, so it definitely plays a role;</a:t>
            </a:r>
          </a:p>
          <a:p>
            <a:r>
              <a:rPr lang="en-US" dirty="0" smtClean="0"/>
              <a:t>But a stainless still with a copper catalyst may control sulfuric compounds just as well (cheaper, easier, more efficient, not so beautiful).</a:t>
            </a:r>
          </a:p>
          <a:p>
            <a:endParaRPr lang="en-US" dirty="0"/>
          </a:p>
          <a:p>
            <a:pPr marL="0" indent="0">
              <a:buNone/>
            </a:pPr>
            <a:r>
              <a:rPr lang="en-US" dirty="0" smtClean="0"/>
              <a:t>If you ask “WHY!”, and find the real answers, you end up being better informed. For sure, the additional knowledge will help you make better choices.</a:t>
            </a:r>
          </a:p>
        </p:txBody>
      </p:sp>
      <p:pic>
        <p:nvPicPr>
          <p:cNvPr id="4" name="Afbeelding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77376" y="0"/>
            <a:ext cx="3214624" cy="2066544"/>
          </a:xfrm>
          <a:prstGeom prst="rect">
            <a:avLst/>
          </a:prstGeom>
        </p:spPr>
      </p:pic>
    </p:spTree>
    <p:extLst>
      <p:ext uri="{BB962C8B-B14F-4D97-AF65-F5344CB8AC3E}">
        <p14:creationId xmlns:p14="http://schemas.microsoft.com/office/powerpoint/2010/main" val="26360124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err="1" smtClean="0"/>
              <a:t>Bubble</a:t>
            </a:r>
            <a:r>
              <a:rPr lang="nl-NL" b="1" dirty="0" smtClean="0"/>
              <a:t> Caps </a:t>
            </a:r>
            <a:r>
              <a:rPr lang="nl-NL" b="1" dirty="0" err="1" smtClean="0"/>
              <a:t>vs</a:t>
            </a:r>
            <a:r>
              <a:rPr lang="nl-NL" b="1" dirty="0" smtClean="0"/>
              <a:t> </a:t>
            </a:r>
            <a:r>
              <a:rPr lang="nl-NL" b="1" dirty="0" err="1" smtClean="0"/>
              <a:t>Perforated</a:t>
            </a:r>
            <a:r>
              <a:rPr lang="nl-NL" b="1" dirty="0" smtClean="0"/>
              <a:t> Plates</a:t>
            </a:r>
            <a:endParaRPr lang="nl-NL" b="1" dirty="0"/>
          </a:p>
        </p:txBody>
      </p:sp>
      <p:sp>
        <p:nvSpPr>
          <p:cNvPr id="3" name="Tijdelijke aanduiding voor inhoud 2"/>
          <p:cNvSpPr>
            <a:spLocks noGrp="1"/>
          </p:cNvSpPr>
          <p:nvPr>
            <p:ph idx="1"/>
          </p:nvPr>
        </p:nvSpPr>
        <p:spPr/>
        <p:txBody>
          <a:bodyPr>
            <a:normAutofit fontScale="92500" lnSpcReduction="20000"/>
          </a:bodyPr>
          <a:lstStyle/>
          <a:p>
            <a:pPr marL="0" indent="0">
              <a:buNone/>
            </a:pPr>
            <a:endParaRPr lang="en-US" dirty="0" smtClean="0"/>
          </a:p>
          <a:p>
            <a:pPr marL="0" indent="0">
              <a:buNone/>
            </a:pPr>
            <a:r>
              <a:rPr lang="en-US" dirty="0" smtClean="0"/>
              <a:t>Benjamin Franklin:</a:t>
            </a:r>
          </a:p>
          <a:p>
            <a:pPr marL="0" indent="0">
              <a:buNone/>
            </a:pPr>
            <a:r>
              <a:rPr lang="en-US" dirty="0" smtClean="0"/>
              <a:t>“Bubble Caps are for batch production, Perforated Plates are for continuous production.”</a:t>
            </a:r>
          </a:p>
          <a:p>
            <a:pPr marL="0" indent="0">
              <a:buNone/>
            </a:pPr>
            <a:endParaRPr lang="en-US" dirty="0"/>
          </a:p>
          <a:p>
            <a:pPr marL="0" indent="0">
              <a:buNone/>
            </a:pPr>
            <a:r>
              <a:rPr lang="en-US" dirty="0" smtClean="0"/>
              <a:t>Again, this is a conviction or assumption, not an answer!</a:t>
            </a:r>
          </a:p>
          <a:p>
            <a:pPr marL="0" indent="0">
              <a:buNone/>
            </a:pPr>
            <a:endParaRPr lang="en-US" dirty="0" smtClean="0"/>
          </a:p>
          <a:p>
            <a:pPr marL="0" indent="0">
              <a:buNone/>
            </a:pPr>
            <a:r>
              <a:rPr lang="en-US" dirty="0" smtClean="0"/>
              <a:t>My questions would be (rather straight forward this time):</a:t>
            </a:r>
            <a:endParaRPr lang="en-US" dirty="0"/>
          </a:p>
          <a:p>
            <a:r>
              <a:rPr lang="en-US" dirty="0" smtClean="0"/>
              <a:t>Q1: “So if you do a continuous strip on the grain … how does the grain travel through the small perforations?”</a:t>
            </a:r>
          </a:p>
          <a:p>
            <a:r>
              <a:rPr lang="en-US" dirty="0" smtClean="0"/>
              <a:t>Q2: “While batch producing whisky or rum … what design is better?”</a:t>
            </a:r>
          </a:p>
        </p:txBody>
      </p:sp>
      <p:pic>
        <p:nvPicPr>
          <p:cNvPr id="4" name="Afbeelding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81577" y="0"/>
            <a:ext cx="2310423" cy="2514600"/>
          </a:xfrm>
          <a:prstGeom prst="rect">
            <a:avLst/>
          </a:prstGeom>
        </p:spPr>
      </p:pic>
    </p:spTree>
    <p:extLst>
      <p:ext uri="{BB962C8B-B14F-4D97-AF65-F5344CB8AC3E}">
        <p14:creationId xmlns:p14="http://schemas.microsoft.com/office/powerpoint/2010/main" val="38811666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err="1" smtClean="0"/>
              <a:t>Bubble</a:t>
            </a:r>
            <a:r>
              <a:rPr lang="nl-NL" b="1" dirty="0" smtClean="0"/>
              <a:t> Caps </a:t>
            </a:r>
            <a:r>
              <a:rPr lang="nl-NL" b="1" dirty="0" err="1" smtClean="0"/>
              <a:t>vs</a:t>
            </a:r>
            <a:r>
              <a:rPr lang="nl-NL" b="1" dirty="0" smtClean="0"/>
              <a:t> </a:t>
            </a:r>
            <a:r>
              <a:rPr lang="nl-NL" b="1" dirty="0" err="1" smtClean="0"/>
              <a:t>Perforated</a:t>
            </a:r>
            <a:r>
              <a:rPr lang="nl-NL" b="1" dirty="0" smtClean="0"/>
              <a:t> Plates</a:t>
            </a:r>
            <a:endParaRPr lang="nl-NL" b="1" dirty="0"/>
          </a:p>
        </p:txBody>
      </p:sp>
      <p:sp>
        <p:nvSpPr>
          <p:cNvPr id="3" name="Tijdelijke aanduiding voor inhoud 2"/>
          <p:cNvSpPr>
            <a:spLocks noGrp="1"/>
          </p:cNvSpPr>
          <p:nvPr>
            <p:ph idx="1"/>
          </p:nvPr>
        </p:nvSpPr>
        <p:spPr/>
        <p:txBody>
          <a:bodyPr>
            <a:normAutofit fontScale="85000" lnSpcReduction="10000"/>
          </a:bodyPr>
          <a:lstStyle/>
          <a:p>
            <a:pPr marL="0" indent="0">
              <a:buNone/>
            </a:pPr>
            <a:r>
              <a:rPr lang="en-US" dirty="0" smtClean="0"/>
              <a:t>If you ask “WHY?” you may find out that:</a:t>
            </a:r>
          </a:p>
          <a:p>
            <a:r>
              <a:rPr lang="en-US" dirty="0" smtClean="0"/>
              <a:t>Both designs have their pro’s and con’s;</a:t>
            </a:r>
          </a:p>
          <a:p>
            <a:r>
              <a:rPr lang="en-US" dirty="0" smtClean="0"/>
              <a:t>These pro’s and con’s may have more to do with flavor profile than with “continuous stripping” vs “batch production”;</a:t>
            </a:r>
          </a:p>
          <a:p>
            <a:r>
              <a:rPr lang="en-US" dirty="0" smtClean="0"/>
              <a:t>If you want to strip on the grain, choose a Bubble Cap design over a Perforated Plate, but make sure the Caps are really big;</a:t>
            </a:r>
          </a:p>
          <a:p>
            <a:r>
              <a:rPr lang="en-US" dirty="0" smtClean="0"/>
              <a:t>Bubble Caps, due to their stable plate baths, have almost complete Tails control;</a:t>
            </a:r>
          </a:p>
          <a:p>
            <a:r>
              <a:rPr lang="en-US" dirty="0" smtClean="0"/>
              <a:t>Perforated Plates allows you to easier harvest early Tails (more on that later).</a:t>
            </a:r>
          </a:p>
          <a:p>
            <a:endParaRPr lang="en-US" dirty="0"/>
          </a:p>
          <a:p>
            <a:pPr marL="0" indent="0">
              <a:buNone/>
            </a:pPr>
            <a:r>
              <a:rPr lang="en-US" dirty="0" smtClean="0"/>
              <a:t>The result of asking “WHY?”: depending on your products and procedures, you can now make better decisions.</a:t>
            </a:r>
          </a:p>
        </p:txBody>
      </p:sp>
      <p:pic>
        <p:nvPicPr>
          <p:cNvPr id="5" name="Afbeelding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81577" y="0"/>
            <a:ext cx="2310423" cy="2514600"/>
          </a:xfrm>
          <a:prstGeom prst="rect">
            <a:avLst/>
          </a:prstGeom>
        </p:spPr>
      </p:pic>
    </p:spTree>
    <p:extLst>
      <p:ext uri="{BB962C8B-B14F-4D97-AF65-F5344CB8AC3E}">
        <p14:creationId xmlns:p14="http://schemas.microsoft.com/office/powerpoint/2010/main" val="34938948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smtClean="0"/>
              <a:t>Ferment whisky beer in 48 </a:t>
            </a:r>
            <a:r>
              <a:rPr lang="nl-NL" b="1" dirty="0" err="1" smtClean="0"/>
              <a:t>hours</a:t>
            </a:r>
            <a:r>
              <a:rPr lang="nl-NL" b="1" dirty="0" smtClean="0"/>
              <a:t>!</a:t>
            </a:r>
            <a:endParaRPr lang="nl-NL" b="1" dirty="0"/>
          </a:p>
        </p:txBody>
      </p:sp>
      <p:sp>
        <p:nvSpPr>
          <p:cNvPr id="3" name="Tijdelijke aanduiding voor inhoud 2"/>
          <p:cNvSpPr>
            <a:spLocks noGrp="1"/>
          </p:cNvSpPr>
          <p:nvPr>
            <p:ph idx="1"/>
          </p:nvPr>
        </p:nvSpPr>
        <p:spPr/>
        <p:txBody>
          <a:bodyPr>
            <a:normAutofit fontScale="92500" lnSpcReduction="10000"/>
          </a:bodyPr>
          <a:lstStyle/>
          <a:p>
            <a:pPr marL="0" indent="0">
              <a:buNone/>
            </a:pPr>
            <a:endParaRPr lang="en-US" dirty="0" smtClean="0"/>
          </a:p>
          <a:p>
            <a:pPr marL="0" indent="0">
              <a:buNone/>
            </a:pPr>
            <a:endParaRPr lang="en-US" dirty="0" smtClean="0"/>
          </a:p>
          <a:p>
            <a:pPr marL="0" indent="0">
              <a:buNone/>
            </a:pPr>
            <a:r>
              <a:rPr lang="en-US" dirty="0" smtClean="0"/>
              <a:t>This is a conviction or assumption, not the definite answer to the question “How long does a whisky ferment needs to run, prior to distilling?”</a:t>
            </a:r>
          </a:p>
          <a:p>
            <a:pPr marL="0" indent="0">
              <a:buNone/>
            </a:pPr>
            <a:endParaRPr lang="en-US" dirty="0" smtClean="0"/>
          </a:p>
          <a:p>
            <a:pPr marL="0" indent="0">
              <a:buNone/>
            </a:pPr>
            <a:r>
              <a:rPr lang="en-US" dirty="0" smtClean="0"/>
              <a:t>My reaction:</a:t>
            </a:r>
            <a:endParaRPr lang="en-US" dirty="0"/>
          </a:p>
          <a:p>
            <a:r>
              <a:rPr lang="en-US" dirty="0" smtClean="0"/>
              <a:t>Esterification takes place where organic compounds and alcohol meet in a sour environment;</a:t>
            </a:r>
          </a:p>
          <a:p>
            <a:r>
              <a:rPr lang="en-US" dirty="0" smtClean="0"/>
              <a:t>A 5 day fermentation cycle gives you more taste, even when the total ABV gain is low.</a:t>
            </a:r>
          </a:p>
        </p:txBody>
      </p:sp>
      <p:pic>
        <p:nvPicPr>
          <p:cNvPr id="4" name="Afbeelding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47198" y="0"/>
            <a:ext cx="1844802" cy="2459736"/>
          </a:xfrm>
          <a:prstGeom prst="rect">
            <a:avLst/>
          </a:prstGeom>
        </p:spPr>
      </p:pic>
    </p:spTree>
    <p:extLst>
      <p:ext uri="{BB962C8B-B14F-4D97-AF65-F5344CB8AC3E}">
        <p14:creationId xmlns:p14="http://schemas.microsoft.com/office/powerpoint/2010/main" val="29252269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smtClean="0"/>
              <a:t>Ferment whisky beer in 48 </a:t>
            </a:r>
            <a:r>
              <a:rPr lang="nl-NL" b="1" dirty="0" err="1" smtClean="0"/>
              <a:t>hours</a:t>
            </a:r>
            <a:r>
              <a:rPr lang="nl-NL" b="1" dirty="0" smtClean="0"/>
              <a:t>!</a:t>
            </a:r>
            <a:endParaRPr lang="nl-NL" b="1" dirty="0"/>
          </a:p>
        </p:txBody>
      </p:sp>
      <p:sp>
        <p:nvSpPr>
          <p:cNvPr id="3" name="Tijdelijke aanduiding voor inhoud 2"/>
          <p:cNvSpPr>
            <a:spLocks noGrp="1"/>
          </p:cNvSpPr>
          <p:nvPr>
            <p:ph idx="1"/>
          </p:nvPr>
        </p:nvSpPr>
        <p:spPr/>
        <p:txBody>
          <a:bodyPr>
            <a:normAutofit lnSpcReduction="10000"/>
          </a:bodyPr>
          <a:lstStyle/>
          <a:p>
            <a:pPr marL="0" indent="0">
              <a:buNone/>
            </a:pPr>
            <a:endParaRPr lang="en-US" dirty="0" smtClean="0"/>
          </a:p>
          <a:p>
            <a:pPr marL="0" indent="0">
              <a:buNone/>
            </a:pPr>
            <a:r>
              <a:rPr lang="en-US" dirty="0" smtClean="0"/>
              <a:t>Why </a:t>
            </a:r>
            <a:r>
              <a:rPr lang="en-US" dirty="0"/>
              <a:t>this </a:t>
            </a:r>
            <a:r>
              <a:rPr lang="en-US" dirty="0" smtClean="0"/>
              <a:t>conviction?</a:t>
            </a:r>
          </a:p>
          <a:p>
            <a:r>
              <a:rPr lang="en-US" dirty="0" smtClean="0"/>
              <a:t>Because </a:t>
            </a:r>
            <a:r>
              <a:rPr lang="en-US" dirty="0"/>
              <a:t>in </a:t>
            </a:r>
            <a:r>
              <a:rPr lang="en-US" dirty="0" smtClean="0"/>
              <a:t>non-heat controlled </a:t>
            </a:r>
            <a:r>
              <a:rPr lang="en-US" dirty="0"/>
              <a:t>ferments the heat starts to kill the yeast after 48 </a:t>
            </a:r>
            <a:r>
              <a:rPr lang="en-US" dirty="0" smtClean="0"/>
              <a:t>hours (&gt; 34 Celsius);</a:t>
            </a:r>
          </a:p>
          <a:p>
            <a:r>
              <a:rPr lang="en-US" dirty="0" smtClean="0"/>
              <a:t>Because single malt is prone to lactic bacterial infections, so overpitch and ferment fast (hmmm ... faster is hotter)</a:t>
            </a:r>
            <a:endParaRPr lang="en-US" dirty="0"/>
          </a:p>
          <a:p>
            <a:pPr marL="0" indent="0">
              <a:buNone/>
            </a:pPr>
            <a:endParaRPr lang="en-US" dirty="0" smtClean="0"/>
          </a:p>
          <a:p>
            <a:pPr marL="0" indent="0">
              <a:buNone/>
            </a:pPr>
            <a:r>
              <a:rPr lang="en-US" dirty="0" smtClean="0"/>
              <a:t>With this additional information you now have the choice to maybe work with heat controlled fermenters or have fermentation times depend on the taste profile you are after.</a:t>
            </a:r>
          </a:p>
        </p:txBody>
      </p:sp>
      <p:pic>
        <p:nvPicPr>
          <p:cNvPr id="4" name="Afbeelding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47198" y="0"/>
            <a:ext cx="1844802" cy="2459736"/>
          </a:xfrm>
          <a:prstGeom prst="rect">
            <a:avLst/>
          </a:prstGeom>
        </p:spPr>
      </p:pic>
    </p:spTree>
    <p:extLst>
      <p:ext uri="{BB962C8B-B14F-4D97-AF65-F5344CB8AC3E}">
        <p14:creationId xmlns:p14="http://schemas.microsoft.com/office/powerpoint/2010/main" val="34713257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838200" y="401701"/>
            <a:ext cx="10515600" cy="1325563"/>
          </a:xfrm>
        </p:spPr>
        <p:txBody>
          <a:bodyPr/>
          <a:lstStyle/>
          <a:p>
            <a:r>
              <a:rPr lang="nl-NL" b="1" dirty="0" smtClean="0"/>
              <a:t>It’s </a:t>
            </a:r>
            <a:r>
              <a:rPr lang="nl-NL" b="1" dirty="0" err="1" smtClean="0"/>
              <a:t>not</a:t>
            </a:r>
            <a:r>
              <a:rPr lang="nl-NL" b="1" dirty="0" smtClean="0"/>
              <a:t> a hobby, </a:t>
            </a:r>
            <a:r>
              <a:rPr lang="nl-NL" b="1" dirty="0" err="1" smtClean="0"/>
              <a:t>it</a:t>
            </a:r>
            <a:r>
              <a:rPr lang="nl-NL" b="1" dirty="0" smtClean="0"/>
              <a:t> is a job!</a:t>
            </a:r>
            <a:endParaRPr lang="nl-NL" b="1" dirty="0"/>
          </a:p>
        </p:txBody>
      </p:sp>
      <p:sp>
        <p:nvSpPr>
          <p:cNvPr id="3" name="Tijdelijke aanduiding voor inhoud 2"/>
          <p:cNvSpPr>
            <a:spLocks noGrp="1"/>
          </p:cNvSpPr>
          <p:nvPr>
            <p:ph idx="1"/>
          </p:nvPr>
        </p:nvSpPr>
        <p:spPr/>
        <p:txBody>
          <a:bodyPr>
            <a:normAutofit fontScale="92500" lnSpcReduction="10000"/>
          </a:bodyPr>
          <a:lstStyle/>
          <a:p>
            <a:pPr marL="0" indent="0">
              <a:buNone/>
            </a:pPr>
            <a:endParaRPr lang="en-US" dirty="0" smtClean="0"/>
          </a:p>
          <a:p>
            <a:r>
              <a:rPr lang="en-US" dirty="0" smtClean="0"/>
              <a:t>If you like making drinks, if you like drinking drinks … do realize Craft Distilling is a job;</a:t>
            </a:r>
          </a:p>
          <a:p>
            <a:r>
              <a:rPr lang="en-US" dirty="0" smtClean="0"/>
              <a:t>Full-time and more;</a:t>
            </a:r>
          </a:p>
          <a:p>
            <a:r>
              <a:rPr lang="en-US" dirty="0" smtClean="0"/>
              <a:t>Hard, physical </a:t>
            </a:r>
            <a:r>
              <a:rPr lang="en-US" dirty="0" err="1" smtClean="0"/>
              <a:t>labour</a:t>
            </a:r>
            <a:r>
              <a:rPr lang="en-US" dirty="0" smtClean="0"/>
              <a:t>;</a:t>
            </a:r>
          </a:p>
          <a:p>
            <a:r>
              <a:rPr lang="en-US" dirty="0" smtClean="0"/>
              <a:t>It may start out as fun, it will end up providing you money or helping you go bankrupt.</a:t>
            </a:r>
          </a:p>
          <a:p>
            <a:pPr marL="0" indent="0">
              <a:buNone/>
            </a:pPr>
            <a:endParaRPr lang="en-US" dirty="0" smtClean="0"/>
          </a:p>
          <a:p>
            <a:pPr marL="0" indent="0">
              <a:buNone/>
            </a:pPr>
            <a:r>
              <a:rPr lang="en-US" dirty="0" smtClean="0"/>
              <a:t>Distillers Myopia 1: looking for what you like vs seeing what you need to do (cleaning, pumping, stirring, sweating)</a:t>
            </a:r>
          </a:p>
        </p:txBody>
      </p:sp>
      <p:pic>
        <p:nvPicPr>
          <p:cNvPr id="4" name="Afbeelding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72600" y="0"/>
            <a:ext cx="2819400" cy="1619250"/>
          </a:xfrm>
          <a:prstGeom prst="rect">
            <a:avLst/>
          </a:prstGeom>
        </p:spPr>
      </p:pic>
    </p:spTree>
    <p:extLst>
      <p:ext uri="{BB962C8B-B14F-4D97-AF65-F5344CB8AC3E}">
        <p14:creationId xmlns:p14="http://schemas.microsoft.com/office/powerpoint/2010/main" val="28880688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838200" y="401701"/>
            <a:ext cx="10515600" cy="1325563"/>
          </a:xfrm>
        </p:spPr>
        <p:txBody>
          <a:bodyPr/>
          <a:lstStyle/>
          <a:p>
            <a:r>
              <a:rPr lang="nl-NL" b="1" dirty="0" smtClean="0"/>
              <a:t>It’s </a:t>
            </a:r>
            <a:r>
              <a:rPr lang="nl-NL" b="1" dirty="0" err="1" smtClean="0"/>
              <a:t>not</a:t>
            </a:r>
            <a:r>
              <a:rPr lang="nl-NL" b="1" dirty="0" smtClean="0"/>
              <a:t> a hobby, </a:t>
            </a:r>
            <a:r>
              <a:rPr lang="nl-NL" b="1" dirty="0" err="1" smtClean="0"/>
              <a:t>it</a:t>
            </a:r>
            <a:r>
              <a:rPr lang="nl-NL" b="1" dirty="0" smtClean="0"/>
              <a:t> is a job!</a:t>
            </a:r>
            <a:endParaRPr lang="nl-NL" b="1" dirty="0"/>
          </a:p>
        </p:txBody>
      </p:sp>
      <p:sp>
        <p:nvSpPr>
          <p:cNvPr id="3" name="Tijdelijke aanduiding voor inhoud 2"/>
          <p:cNvSpPr>
            <a:spLocks noGrp="1"/>
          </p:cNvSpPr>
          <p:nvPr>
            <p:ph idx="1"/>
          </p:nvPr>
        </p:nvSpPr>
        <p:spPr/>
        <p:txBody>
          <a:bodyPr>
            <a:normAutofit lnSpcReduction="10000"/>
          </a:bodyPr>
          <a:lstStyle/>
          <a:p>
            <a:pPr marL="0" indent="0">
              <a:buNone/>
            </a:pPr>
            <a:r>
              <a:rPr lang="en-US" dirty="0" smtClean="0"/>
              <a:t>Instead:</a:t>
            </a:r>
          </a:p>
          <a:p>
            <a:r>
              <a:rPr lang="en-US" dirty="0" smtClean="0"/>
              <a:t>Look at the process (grinding, pumping, malting, stirring, pumping again, cleaning some more, etc.)</a:t>
            </a:r>
          </a:p>
          <a:p>
            <a:r>
              <a:rPr lang="en-US" dirty="0" smtClean="0"/>
              <a:t>Optimize that process in such a way that it is the least </a:t>
            </a:r>
            <a:r>
              <a:rPr lang="en-US" dirty="0" err="1" smtClean="0"/>
              <a:t>labour</a:t>
            </a:r>
            <a:r>
              <a:rPr lang="en-US" dirty="0" smtClean="0"/>
              <a:t> intensive;</a:t>
            </a:r>
          </a:p>
          <a:p>
            <a:r>
              <a:rPr lang="en-US" dirty="0" smtClean="0"/>
              <a:t>Create a production flow without (unmanageable) bottle-necks;</a:t>
            </a:r>
          </a:p>
          <a:p>
            <a:r>
              <a:rPr lang="en-US" dirty="0" smtClean="0"/>
              <a:t>Only then choose the equipment that supports your process;</a:t>
            </a:r>
          </a:p>
          <a:p>
            <a:r>
              <a:rPr lang="en-US" dirty="0" smtClean="0"/>
              <a:t>(And make sure you organize the distillery in such a way that distilling stays a hobby </a:t>
            </a:r>
            <a:r>
              <a:rPr lang="en-US" dirty="0" err="1" smtClean="0"/>
              <a:t>afterall</a:t>
            </a:r>
            <a:r>
              <a:rPr lang="en-US" dirty="0" smtClean="0"/>
              <a:t>. Have fun. Create new drinks. Differentiate yourself, the story and the drinks you make and sell!)</a:t>
            </a:r>
          </a:p>
          <a:p>
            <a:endParaRPr lang="en-US" dirty="0" smtClean="0"/>
          </a:p>
          <a:p>
            <a:pPr marL="0" indent="0">
              <a:buNone/>
            </a:pPr>
            <a:endParaRPr lang="en-US" dirty="0" smtClean="0"/>
          </a:p>
        </p:txBody>
      </p:sp>
      <p:pic>
        <p:nvPicPr>
          <p:cNvPr id="4" name="Afbeelding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72600" y="0"/>
            <a:ext cx="2819400" cy="1619250"/>
          </a:xfrm>
          <a:prstGeom prst="rect">
            <a:avLst/>
          </a:prstGeom>
        </p:spPr>
      </p:pic>
    </p:spTree>
    <p:extLst>
      <p:ext uri="{BB962C8B-B14F-4D97-AF65-F5344CB8AC3E}">
        <p14:creationId xmlns:p14="http://schemas.microsoft.com/office/powerpoint/2010/main" val="9724516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smtClean="0"/>
              <a:t>Start making fruit brandy!</a:t>
            </a:r>
            <a:endParaRPr lang="nl-NL" b="1" dirty="0"/>
          </a:p>
        </p:txBody>
      </p:sp>
      <p:sp>
        <p:nvSpPr>
          <p:cNvPr id="3" name="Tijdelijke aanduiding voor inhoud 2"/>
          <p:cNvSpPr>
            <a:spLocks noGrp="1"/>
          </p:cNvSpPr>
          <p:nvPr>
            <p:ph idx="1"/>
          </p:nvPr>
        </p:nvSpPr>
        <p:spPr/>
        <p:txBody>
          <a:bodyPr>
            <a:normAutofit/>
          </a:bodyPr>
          <a:lstStyle/>
          <a:p>
            <a:pPr marL="0" indent="0">
              <a:buNone/>
            </a:pPr>
            <a:endParaRPr lang="en-US" dirty="0" smtClean="0"/>
          </a:p>
          <a:p>
            <a:pPr marL="0" indent="0">
              <a:buNone/>
            </a:pPr>
            <a:r>
              <a:rPr lang="en-US" dirty="0" smtClean="0"/>
              <a:t>Question</a:t>
            </a:r>
            <a:r>
              <a:rPr lang="en-US" dirty="0" smtClean="0"/>
              <a:t>:</a:t>
            </a:r>
          </a:p>
          <a:p>
            <a:pPr marL="0" indent="0">
              <a:buNone/>
            </a:pPr>
            <a:r>
              <a:rPr lang="en-US" dirty="0" smtClean="0"/>
              <a:t>“Why should we make fruit brandy? Does fruit brandy have such a big market or production potential?”</a:t>
            </a:r>
          </a:p>
          <a:p>
            <a:pPr marL="0" indent="0">
              <a:buNone/>
            </a:pPr>
            <a:endParaRPr lang="en-US" dirty="0" smtClean="0"/>
          </a:p>
          <a:p>
            <a:pPr marL="0" indent="0">
              <a:buNone/>
            </a:pPr>
            <a:r>
              <a:rPr lang="en-US" dirty="0" smtClean="0"/>
              <a:t>Answer</a:t>
            </a:r>
            <a:r>
              <a:rPr lang="en-US" dirty="0" smtClean="0"/>
              <a:t>:</a:t>
            </a:r>
          </a:p>
          <a:p>
            <a:pPr marL="0" indent="0">
              <a:buNone/>
            </a:pPr>
            <a:r>
              <a:rPr lang="en-US" dirty="0" smtClean="0"/>
              <a:t>“No, and given the English climate … NO! But if you buy fruit brandy stills, you may as well use them for what they are designed to do best, right? And that’s fruit brandy making.”</a:t>
            </a:r>
          </a:p>
        </p:txBody>
      </p:sp>
      <p:pic>
        <p:nvPicPr>
          <p:cNvPr id="5" name="Afbeelding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33840" y="0"/>
            <a:ext cx="3058160" cy="2157735"/>
          </a:xfrm>
          <a:prstGeom prst="rect">
            <a:avLst/>
          </a:prstGeom>
        </p:spPr>
      </p:pic>
    </p:spTree>
    <p:extLst>
      <p:ext uri="{BB962C8B-B14F-4D97-AF65-F5344CB8AC3E}">
        <p14:creationId xmlns:p14="http://schemas.microsoft.com/office/powerpoint/2010/main" val="27369902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err="1" smtClean="0"/>
              <a:t>Introduction</a:t>
            </a:r>
            <a:r>
              <a:rPr lang="nl-NL" b="1" dirty="0" smtClean="0"/>
              <a:t>: </a:t>
            </a:r>
            <a:r>
              <a:rPr lang="nl-NL" b="1" dirty="0" err="1" smtClean="0"/>
              <a:t>What</a:t>
            </a:r>
            <a:r>
              <a:rPr lang="nl-NL" b="1" dirty="0" smtClean="0"/>
              <a:t> is </a:t>
            </a:r>
            <a:r>
              <a:rPr lang="nl-NL" b="1" dirty="0" err="1" smtClean="0"/>
              <a:t>it</a:t>
            </a:r>
            <a:r>
              <a:rPr lang="nl-NL" b="1" dirty="0" smtClean="0"/>
              <a:t> </a:t>
            </a:r>
            <a:r>
              <a:rPr lang="nl-NL" b="1" dirty="0" err="1" smtClean="0"/>
              <a:t>about</a:t>
            </a:r>
            <a:r>
              <a:rPr lang="nl-NL" b="1" dirty="0" smtClean="0"/>
              <a:t>?</a:t>
            </a:r>
            <a:endParaRPr lang="nl-NL" b="1" dirty="0"/>
          </a:p>
        </p:txBody>
      </p:sp>
      <p:sp>
        <p:nvSpPr>
          <p:cNvPr id="3" name="Tijdelijke aanduiding voor inhoud 2"/>
          <p:cNvSpPr>
            <a:spLocks noGrp="1"/>
          </p:cNvSpPr>
          <p:nvPr>
            <p:ph idx="1"/>
          </p:nvPr>
        </p:nvSpPr>
        <p:spPr/>
        <p:txBody>
          <a:bodyPr>
            <a:normAutofit/>
          </a:bodyPr>
          <a:lstStyle/>
          <a:p>
            <a:pPr marL="0" indent="0">
              <a:buNone/>
            </a:pPr>
            <a:endParaRPr lang="en-US" dirty="0" smtClean="0"/>
          </a:p>
          <a:p>
            <a:r>
              <a:rPr lang="en-US" dirty="0" smtClean="0"/>
              <a:t>Join </a:t>
            </a:r>
            <a:r>
              <a:rPr lang="en-US" dirty="0"/>
              <a:t>Odin of iStill for a 21st century take on the art of </a:t>
            </a:r>
            <a:r>
              <a:rPr lang="en-US" dirty="0" smtClean="0"/>
              <a:t>distilling</a:t>
            </a:r>
          </a:p>
          <a:p>
            <a:endParaRPr lang="en-US" dirty="0" smtClean="0"/>
          </a:p>
          <a:p>
            <a:r>
              <a:rPr lang="en-US" dirty="0" smtClean="0"/>
              <a:t>The </a:t>
            </a:r>
            <a:r>
              <a:rPr lang="en-US" dirty="0"/>
              <a:t>session will cover some of the recent and future developments and innovations in distilling and distillation </a:t>
            </a:r>
            <a:r>
              <a:rPr lang="en-US" dirty="0" smtClean="0"/>
              <a:t>equipment</a:t>
            </a:r>
          </a:p>
          <a:p>
            <a:endParaRPr lang="en-US" dirty="0" smtClean="0"/>
          </a:p>
          <a:p>
            <a:r>
              <a:rPr lang="en-US" dirty="0" smtClean="0"/>
              <a:t>And </a:t>
            </a:r>
            <a:r>
              <a:rPr lang="en-US" dirty="0"/>
              <a:t>exciting new </a:t>
            </a:r>
            <a:r>
              <a:rPr lang="en-US" dirty="0" smtClean="0"/>
              <a:t>technologies!</a:t>
            </a:r>
            <a:endParaRPr lang="nl-NL" dirty="0"/>
          </a:p>
        </p:txBody>
      </p:sp>
      <p:pic>
        <p:nvPicPr>
          <p:cNvPr id="4" name="Afbeelding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33840" y="0"/>
            <a:ext cx="3058160" cy="2157735"/>
          </a:xfrm>
          <a:prstGeom prst="rect">
            <a:avLst/>
          </a:prstGeom>
        </p:spPr>
      </p:pic>
    </p:spTree>
    <p:extLst>
      <p:ext uri="{BB962C8B-B14F-4D97-AF65-F5344CB8AC3E}">
        <p14:creationId xmlns:p14="http://schemas.microsoft.com/office/powerpoint/2010/main" val="26407061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smtClean="0"/>
              <a:t>Start making fruit brandy!</a:t>
            </a:r>
            <a:endParaRPr lang="nl-NL" b="1" dirty="0"/>
          </a:p>
        </p:txBody>
      </p:sp>
      <p:sp>
        <p:nvSpPr>
          <p:cNvPr id="3" name="Tijdelijke aanduiding voor inhoud 2"/>
          <p:cNvSpPr>
            <a:spLocks noGrp="1"/>
          </p:cNvSpPr>
          <p:nvPr>
            <p:ph idx="1"/>
          </p:nvPr>
        </p:nvSpPr>
        <p:spPr/>
        <p:txBody>
          <a:bodyPr>
            <a:normAutofit fontScale="92500" lnSpcReduction="20000"/>
          </a:bodyPr>
          <a:lstStyle/>
          <a:p>
            <a:r>
              <a:rPr lang="en-US" dirty="0" smtClean="0"/>
              <a:t>Holstein is world market leader in distillation equipment;</a:t>
            </a:r>
          </a:p>
          <a:p>
            <a:endParaRPr lang="en-US" dirty="0"/>
          </a:p>
          <a:p>
            <a:r>
              <a:rPr lang="en-US" dirty="0" smtClean="0"/>
              <a:t>They sell what’s basically a fruit brandy still;</a:t>
            </a:r>
          </a:p>
          <a:p>
            <a:endParaRPr lang="en-US" dirty="0"/>
          </a:p>
          <a:p>
            <a:r>
              <a:rPr lang="en-US" dirty="0" smtClean="0"/>
              <a:t>If Craft Distillers from all over the world buy fruit brandy stills … that must be because they want to make fruit brandy, right?</a:t>
            </a:r>
          </a:p>
          <a:p>
            <a:endParaRPr lang="en-US" dirty="0"/>
          </a:p>
          <a:p>
            <a:r>
              <a:rPr lang="en-US" dirty="0" smtClean="0"/>
              <a:t>Put differently: buy the right still for your product! Or: produce the right product, given your still’s design;</a:t>
            </a:r>
          </a:p>
          <a:p>
            <a:endParaRPr lang="en-US" dirty="0" smtClean="0"/>
          </a:p>
          <a:p>
            <a:r>
              <a:rPr lang="en-US" dirty="0" smtClean="0"/>
              <a:t>Let’s dive in deeper!</a:t>
            </a:r>
          </a:p>
        </p:txBody>
      </p:sp>
      <p:pic>
        <p:nvPicPr>
          <p:cNvPr id="4" name="Afbeelding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94392" y="0"/>
            <a:ext cx="2197608" cy="3071356"/>
          </a:xfrm>
          <a:prstGeom prst="rect">
            <a:avLst/>
          </a:prstGeom>
        </p:spPr>
      </p:pic>
    </p:spTree>
    <p:extLst>
      <p:ext uri="{BB962C8B-B14F-4D97-AF65-F5344CB8AC3E}">
        <p14:creationId xmlns:p14="http://schemas.microsoft.com/office/powerpoint/2010/main" val="803882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smtClean="0"/>
              <a:t>The right </a:t>
            </a:r>
            <a:r>
              <a:rPr lang="nl-NL" b="1" dirty="0" err="1" smtClean="0"/>
              <a:t>still</a:t>
            </a:r>
            <a:r>
              <a:rPr lang="nl-NL" b="1" dirty="0" smtClean="0"/>
              <a:t> </a:t>
            </a:r>
            <a:r>
              <a:rPr lang="nl-NL" b="1" dirty="0" err="1" smtClean="0"/>
              <a:t>for</a:t>
            </a:r>
            <a:r>
              <a:rPr lang="nl-NL" b="1" dirty="0" smtClean="0"/>
              <a:t> </a:t>
            </a:r>
            <a:r>
              <a:rPr lang="nl-NL" b="1" dirty="0" err="1" smtClean="0"/>
              <a:t>your</a:t>
            </a:r>
            <a:r>
              <a:rPr lang="nl-NL" b="1" dirty="0" smtClean="0"/>
              <a:t> product …</a:t>
            </a:r>
            <a:endParaRPr lang="nl-NL" b="1" dirty="0"/>
          </a:p>
        </p:txBody>
      </p:sp>
      <p:sp>
        <p:nvSpPr>
          <p:cNvPr id="3" name="Tijdelijke aanduiding voor inhoud 2"/>
          <p:cNvSpPr>
            <a:spLocks noGrp="1"/>
          </p:cNvSpPr>
          <p:nvPr>
            <p:ph idx="1"/>
          </p:nvPr>
        </p:nvSpPr>
        <p:spPr/>
        <p:txBody>
          <a:bodyPr>
            <a:normAutofit/>
          </a:bodyPr>
          <a:lstStyle/>
          <a:p>
            <a:pPr marL="0" indent="0">
              <a:buNone/>
            </a:pPr>
            <a:endParaRPr lang="en-US" dirty="0" smtClean="0"/>
          </a:p>
          <a:p>
            <a:r>
              <a:rPr lang="en-US" dirty="0" smtClean="0"/>
              <a:t>Rum still for rum, whisky still for whisky, vodka still for vodka?</a:t>
            </a:r>
          </a:p>
          <a:p>
            <a:endParaRPr lang="en-US" dirty="0"/>
          </a:p>
          <a:p>
            <a:r>
              <a:rPr lang="en-US" dirty="0" smtClean="0"/>
              <a:t>Doesn’t it all boil down to plates? Many for vodka, a few less for rum and whisky? Maybe a hybrid still with 3 or 4 plates on top of the boiler, and a few dozen more on a separate column?</a:t>
            </a:r>
          </a:p>
          <a:p>
            <a:endParaRPr lang="en-US" dirty="0"/>
          </a:p>
          <a:p>
            <a:r>
              <a:rPr lang="en-US" dirty="0" smtClean="0"/>
              <a:t>No, that would be Distillers Myopia 2 where the Craft Distiller focuses on plates.</a:t>
            </a:r>
          </a:p>
          <a:p>
            <a:endParaRPr lang="en-US" dirty="0"/>
          </a:p>
          <a:p>
            <a:endParaRPr lang="en-US" dirty="0" smtClean="0"/>
          </a:p>
          <a:p>
            <a:endParaRPr lang="en-US" dirty="0"/>
          </a:p>
        </p:txBody>
      </p:sp>
      <p:pic>
        <p:nvPicPr>
          <p:cNvPr id="4" name="Afbeelding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30017" y="0"/>
            <a:ext cx="1861984" cy="2798064"/>
          </a:xfrm>
          <a:prstGeom prst="rect">
            <a:avLst/>
          </a:prstGeom>
        </p:spPr>
      </p:pic>
    </p:spTree>
    <p:extLst>
      <p:ext uri="{BB962C8B-B14F-4D97-AF65-F5344CB8AC3E}">
        <p14:creationId xmlns:p14="http://schemas.microsoft.com/office/powerpoint/2010/main" val="40913306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smtClean="0"/>
              <a:t>The right </a:t>
            </a:r>
            <a:r>
              <a:rPr lang="nl-NL" b="1" dirty="0" err="1" smtClean="0"/>
              <a:t>still</a:t>
            </a:r>
            <a:r>
              <a:rPr lang="nl-NL" b="1" dirty="0" smtClean="0"/>
              <a:t> </a:t>
            </a:r>
            <a:r>
              <a:rPr lang="nl-NL" b="1" dirty="0" err="1" smtClean="0"/>
              <a:t>for</a:t>
            </a:r>
            <a:r>
              <a:rPr lang="nl-NL" b="1" dirty="0" smtClean="0"/>
              <a:t> </a:t>
            </a:r>
            <a:r>
              <a:rPr lang="nl-NL" b="1" dirty="0" err="1" smtClean="0"/>
              <a:t>your</a:t>
            </a:r>
            <a:r>
              <a:rPr lang="nl-NL" b="1" dirty="0" smtClean="0"/>
              <a:t> product …</a:t>
            </a:r>
            <a:endParaRPr lang="nl-NL" b="1" dirty="0"/>
          </a:p>
        </p:txBody>
      </p:sp>
      <p:sp>
        <p:nvSpPr>
          <p:cNvPr id="3" name="Tijdelijke aanduiding voor inhoud 2"/>
          <p:cNvSpPr>
            <a:spLocks noGrp="1"/>
          </p:cNvSpPr>
          <p:nvPr>
            <p:ph idx="1"/>
          </p:nvPr>
        </p:nvSpPr>
        <p:spPr/>
        <p:txBody>
          <a:bodyPr>
            <a:normAutofit fontScale="85000" lnSpcReduction="10000"/>
          </a:bodyPr>
          <a:lstStyle/>
          <a:p>
            <a:pPr marL="0" indent="0">
              <a:buNone/>
            </a:pPr>
            <a:endParaRPr lang="en-US" dirty="0" smtClean="0"/>
          </a:p>
          <a:p>
            <a:pPr marL="0" indent="0">
              <a:buNone/>
            </a:pPr>
            <a:r>
              <a:rPr lang="en-US" dirty="0" smtClean="0"/>
              <a:t>Let’s shift that paradigm, because distilling great product is not about plates at all.</a:t>
            </a:r>
          </a:p>
          <a:p>
            <a:endParaRPr lang="en-US" dirty="0"/>
          </a:p>
          <a:p>
            <a:pPr marL="0" indent="0">
              <a:buNone/>
            </a:pPr>
            <a:r>
              <a:rPr lang="en-US" dirty="0" smtClean="0"/>
              <a:t>Instead, distilling great product is about two things and two things only:</a:t>
            </a:r>
          </a:p>
          <a:p>
            <a:pPr marL="971550" lvl="1" indent="-514350">
              <a:buFont typeface="+mj-lt"/>
              <a:buAutoNum type="arabicPeriod"/>
            </a:pPr>
            <a:r>
              <a:rPr lang="en-US" dirty="0" smtClean="0"/>
              <a:t>Managing vapor speeds;</a:t>
            </a:r>
          </a:p>
          <a:p>
            <a:pPr marL="971550" lvl="1" indent="-514350">
              <a:buFont typeface="+mj-lt"/>
              <a:buAutoNum type="arabicPeriod"/>
            </a:pPr>
            <a:r>
              <a:rPr lang="en-US" dirty="0" smtClean="0"/>
              <a:t>The art of smearing.</a:t>
            </a:r>
          </a:p>
          <a:p>
            <a:pPr marL="971550" lvl="1" indent="-514350">
              <a:buFont typeface="+mj-lt"/>
              <a:buAutoNum type="arabicPeriod"/>
            </a:pPr>
            <a:endParaRPr lang="en-US" dirty="0"/>
          </a:p>
          <a:p>
            <a:pPr marL="0" indent="0">
              <a:buNone/>
            </a:pPr>
            <a:r>
              <a:rPr lang="en-US" dirty="0" smtClean="0"/>
              <a:t>Plates offer a way to handle vapor speed and smearing, but other options are available (each with their own strengths and weaknesses);</a:t>
            </a:r>
          </a:p>
          <a:p>
            <a:pPr marL="0" indent="0">
              <a:buNone/>
            </a:pPr>
            <a:endParaRPr lang="en-US" dirty="0"/>
          </a:p>
          <a:p>
            <a:pPr marL="0" indent="0">
              <a:buNone/>
            </a:pPr>
            <a:r>
              <a:rPr lang="en-US" dirty="0" smtClean="0"/>
              <a:t>Understanding vapor speed and smearing is essential for making great product.</a:t>
            </a:r>
          </a:p>
        </p:txBody>
      </p:sp>
      <p:pic>
        <p:nvPicPr>
          <p:cNvPr id="5" name="Afbeelding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33840" y="0"/>
            <a:ext cx="3058160" cy="2157735"/>
          </a:xfrm>
          <a:prstGeom prst="rect">
            <a:avLst/>
          </a:prstGeom>
        </p:spPr>
      </p:pic>
    </p:spTree>
    <p:extLst>
      <p:ext uri="{BB962C8B-B14F-4D97-AF65-F5344CB8AC3E}">
        <p14:creationId xmlns:p14="http://schemas.microsoft.com/office/powerpoint/2010/main" val="42664604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err="1" smtClean="0"/>
              <a:t>Vapor</a:t>
            </a:r>
            <a:r>
              <a:rPr lang="nl-NL" b="1" dirty="0" smtClean="0"/>
              <a:t> speed management</a:t>
            </a:r>
            <a:endParaRPr lang="nl-NL" b="1" dirty="0"/>
          </a:p>
        </p:txBody>
      </p:sp>
      <p:sp>
        <p:nvSpPr>
          <p:cNvPr id="3" name="Tijdelijke aanduiding voor inhoud 2"/>
          <p:cNvSpPr>
            <a:spLocks noGrp="1"/>
          </p:cNvSpPr>
          <p:nvPr>
            <p:ph idx="1"/>
          </p:nvPr>
        </p:nvSpPr>
        <p:spPr/>
        <p:txBody>
          <a:bodyPr>
            <a:normAutofit fontScale="92500" lnSpcReduction="20000"/>
          </a:bodyPr>
          <a:lstStyle/>
          <a:p>
            <a:pPr marL="0" indent="0">
              <a:buNone/>
            </a:pPr>
            <a:endParaRPr lang="en-US" dirty="0" smtClean="0"/>
          </a:p>
          <a:p>
            <a:r>
              <a:rPr lang="en-US" dirty="0" smtClean="0"/>
              <a:t>Vapor speed is about the speed of gases in the column;</a:t>
            </a:r>
          </a:p>
          <a:p>
            <a:endParaRPr lang="en-US" dirty="0"/>
          </a:p>
          <a:p>
            <a:r>
              <a:rPr lang="en-US" dirty="0" smtClean="0"/>
              <a:t>More energy input = higher vapor speed / less energy input = lower vapor speed</a:t>
            </a:r>
          </a:p>
          <a:p>
            <a:endParaRPr lang="en-US" dirty="0"/>
          </a:p>
          <a:p>
            <a:r>
              <a:rPr lang="en-US" dirty="0" smtClean="0"/>
              <a:t>Smaller diameter column = higher vapor speed / wider column = lower vapor speed;</a:t>
            </a:r>
          </a:p>
          <a:p>
            <a:endParaRPr lang="en-US" dirty="0" smtClean="0"/>
          </a:p>
          <a:p>
            <a:r>
              <a:rPr lang="en-US" dirty="0" smtClean="0"/>
              <a:t>Why vapor speed is important? Because it influences what alcohols come over.</a:t>
            </a:r>
            <a:endParaRPr lang="en-US" dirty="0"/>
          </a:p>
        </p:txBody>
      </p:sp>
      <p:pic>
        <p:nvPicPr>
          <p:cNvPr id="4" name="Afbeelding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63456" y="0"/>
            <a:ext cx="2828545" cy="2766242"/>
          </a:xfrm>
          <a:prstGeom prst="rect">
            <a:avLst/>
          </a:prstGeom>
        </p:spPr>
      </p:pic>
    </p:spTree>
    <p:extLst>
      <p:ext uri="{BB962C8B-B14F-4D97-AF65-F5344CB8AC3E}">
        <p14:creationId xmlns:p14="http://schemas.microsoft.com/office/powerpoint/2010/main" val="80913716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smtClean="0"/>
              <a:t>Heads, </a:t>
            </a:r>
            <a:r>
              <a:rPr lang="nl-NL" b="1" dirty="0" err="1" smtClean="0"/>
              <a:t>Hearts</a:t>
            </a:r>
            <a:r>
              <a:rPr lang="nl-NL" b="1" dirty="0" smtClean="0"/>
              <a:t>, </a:t>
            </a:r>
            <a:r>
              <a:rPr lang="nl-NL" b="1" dirty="0" err="1" smtClean="0"/>
              <a:t>and</a:t>
            </a:r>
            <a:r>
              <a:rPr lang="nl-NL" b="1" dirty="0" smtClean="0"/>
              <a:t> </a:t>
            </a:r>
            <a:r>
              <a:rPr lang="nl-NL" b="1" dirty="0" err="1" smtClean="0"/>
              <a:t>Tails</a:t>
            </a:r>
            <a:endParaRPr lang="nl-NL" b="1" dirty="0"/>
          </a:p>
        </p:txBody>
      </p:sp>
      <p:sp>
        <p:nvSpPr>
          <p:cNvPr id="3" name="Tijdelijke aanduiding voor inhoud 2"/>
          <p:cNvSpPr>
            <a:spLocks noGrp="1"/>
          </p:cNvSpPr>
          <p:nvPr>
            <p:ph idx="1"/>
          </p:nvPr>
        </p:nvSpPr>
        <p:spPr/>
        <p:txBody>
          <a:bodyPr>
            <a:normAutofit lnSpcReduction="10000"/>
          </a:bodyPr>
          <a:lstStyle/>
          <a:p>
            <a:pPr marL="0" indent="0">
              <a:buNone/>
            </a:pPr>
            <a:endParaRPr lang="en-US" dirty="0" smtClean="0"/>
          </a:p>
          <a:p>
            <a:r>
              <a:rPr lang="en-US" dirty="0" smtClean="0"/>
              <a:t>Distillation traditionally distinguishes between the light factions that come over first (Heads), the body that we want to collect as product (Hearts), and the heavy factions at the end of the run (Tails);</a:t>
            </a:r>
          </a:p>
          <a:p>
            <a:endParaRPr lang="en-US" dirty="0"/>
          </a:p>
          <a:p>
            <a:r>
              <a:rPr lang="en-US" dirty="0" smtClean="0"/>
              <a:t>Lighter factions need less energy and speed to come over, heavier factions need more energy and speed to come over;</a:t>
            </a:r>
          </a:p>
          <a:p>
            <a:endParaRPr lang="en-US" dirty="0"/>
          </a:p>
          <a:p>
            <a:r>
              <a:rPr lang="en-US" dirty="0" smtClean="0"/>
              <a:t>Vapor speed management is about creating the vapor speed that allows you to harvest the desired alcohols and related congeners!</a:t>
            </a:r>
          </a:p>
          <a:p>
            <a:endParaRPr lang="en-US" dirty="0"/>
          </a:p>
        </p:txBody>
      </p:sp>
      <p:pic>
        <p:nvPicPr>
          <p:cNvPr id="4" name="Afbeelding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48875" y="0"/>
            <a:ext cx="2143125" cy="2143125"/>
          </a:xfrm>
          <a:prstGeom prst="rect">
            <a:avLst/>
          </a:prstGeom>
        </p:spPr>
      </p:pic>
    </p:spTree>
    <p:extLst>
      <p:ext uri="{BB962C8B-B14F-4D97-AF65-F5344CB8AC3E}">
        <p14:creationId xmlns:p14="http://schemas.microsoft.com/office/powerpoint/2010/main" val="394159962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err="1" smtClean="0"/>
              <a:t>Factions</a:t>
            </a:r>
            <a:r>
              <a:rPr lang="nl-NL" b="1" dirty="0" smtClean="0"/>
              <a:t> </a:t>
            </a:r>
            <a:r>
              <a:rPr lang="nl-NL" b="1" dirty="0" err="1" smtClean="0"/>
              <a:t>and</a:t>
            </a:r>
            <a:r>
              <a:rPr lang="nl-NL" b="1" dirty="0" smtClean="0"/>
              <a:t> </a:t>
            </a:r>
            <a:r>
              <a:rPr lang="nl-NL" b="1" dirty="0" err="1" smtClean="0"/>
              <a:t>tastes</a:t>
            </a:r>
            <a:endParaRPr lang="nl-NL" b="1" dirty="0"/>
          </a:p>
        </p:txBody>
      </p:sp>
      <p:sp>
        <p:nvSpPr>
          <p:cNvPr id="3" name="Tijdelijke aanduiding voor inhoud 2"/>
          <p:cNvSpPr>
            <a:spLocks noGrp="1"/>
          </p:cNvSpPr>
          <p:nvPr>
            <p:ph idx="1"/>
          </p:nvPr>
        </p:nvSpPr>
        <p:spPr/>
        <p:txBody>
          <a:bodyPr>
            <a:normAutofit/>
          </a:bodyPr>
          <a:lstStyle/>
          <a:p>
            <a:pPr marL="0" indent="0">
              <a:buNone/>
            </a:pPr>
            <a:endParaRPr lang="en-US" dirty="0" smtClean="0"/>
          </a:p>
          <a:p>
            <a:pPr marL="514350" indent="-514350">
              <a:buFont typeface="+mj-lt"/>
              <a:buAutoNum type="arabicPeriod"/>
            </a:pPr>
            <a:r>
              <a:rPr lang="en-US" dirty="0" smtClean="0"/>
              <a:t>Heads: fruit associated tastes;</a:t>
            </a:r>
          </a:p>
          <a:p>
            <a:pPr marL="514350" indent="-514350">
              <a:buFont typeface="+mj-lt"/>
              <a:buAutoNum type="arabicPeriod"/>
            </a:pPr>
            <a:endParaRPr lang="en-US" dirty="0" smtClean="0"/>
          </a:p>
          <a:p>
            <a:pPr marL="514350" indent="-514350">
              <a:buFont typeface="+mj-lt"/>
              <a:buAutoNum type="arabicPeriod"/>
            </a:pPr>
            <a:r>
              <a:rPr lang="en-US" dirty="0" smtClean="0"/>
              <a:t>Hearts: body;</a:t>
            </a:r>
          </a:p>
          <a:p>
            <a:pPr marL="514350" indent="-514350">
              <a:buFont typeface="+mj-lt"/>
              <a:buAutoNum type="arabicPeriod"/>
            </a:pPr>
            <a:endParaRPr lang="en-US" dirty="0" smtClean="0"/>
          </a:p>
          <a:p>
            <a:pPr marL="514350" indent="-514350">
              <a:buFont typeface="+mj-lt"/>
              <a:buAutoNum type="arabicPeriod"/>
            </a:pPr>
            <a:r>
              <a:rPr lang="en-US" dirty="0" smtClean="0"/>
              <a:t>Tails: nutty and </a:t>
            </a:r>
            <a:r>
              <a:rPr lang="en-US" dirty="0" err="1" smtClean="0"/>
              <a:t>rooty</a:t>
            </a:r>
            <a:r>
              <a:rPr lang="en-US" dirty="0" smtClean="0"/>
              <a:t> tastes.</a:t>
            </a:r>
          </a:p>
          <a:p>
            <a:endParaRPr lang="en-US" dirty="0"/>
          </a:p>
          <a:p>
            <a:pPr marL="0" indent="0">
              <a:buNone/>
            </a:pPr>
            <a:r>
              <a:rPr lang="en-US" dirty="0" smtClean="0"/>
              <a:t>Different drinks are favored by different sets of congeners!</a:t>
            </a:r>
          </a:p>
        </p:txBody>
      </p:sp>
      <p:pic>
        <p:nvPicPr>
          <p:cNvPr id="5" name="Afbeelding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33840" y="0"/>
            <a:ext cx="3058160" cy="2157735"/>
          </a:xfrm>
          <a:prstGeom prst="rect">
            <a:avLst/>
          </a:prstGeom>
        </p:spPr>
      </p:pic>
    </p:spTree>
    <p:extLst>
      <p:ext uri="{BB962C8B-B14F-4D97-AF65-F5344CB8AC3E}">
        <p14:creationId xmlns:p14="http://schemas.microsoft.com/office/powerpoint/2010/main" val="405840132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smtClean="0"/>
              <a:t>Drinks </a:t>
            </a:r>
            <a:r>
              <a:rPr lang="nl-NL" b="1" dirty="0" err="1" smtClean="0"/>
              <a:t>and</a:t>
            </a:r>
            <a:r>
              <a:rPr lang="nl-NL" b="1" dirty="0" smtClean="0"/>
              <a:t> </a:t>
            </a:r>
            <a:r>
              <a:rPr lang="nl-NL" b="1" dirty="0" err="1" smtClean="0"/>
              <a:t>smearing</a:t>
            </a:r>
            <a:endParaRPr lang="nl-NL" b="1" dirty="0"/>
          </a:p>
        </p:txBody>
      </p:sp>
      <p:sp>
        <p:nvSpPr>
          <p:cNvPr id="3" name="Tijdelijke aanduiding voor inhoud 2"/>
          <p:cNvSpPr>
            <a:spLocks noGrp="1"/>
          </p:cNvSpPr>
          <p:nvPr>
            <p:ph idx="1"/>
          </p:nvPr>
        </p:nvSpPr>
        <p:spPr/>
        <p:txBody>
          <a:bodyPr>
            <a:normAutofit fontScale="70000" lnSpcReduction="20000"/>
          </a:bodyPr>
          <a:lstStyle/>
          <a:p>
            <a:pPr marL="0" indent="0">
              <a:buNone/>
            </a:pPr>
            <a:endParaRPr lang="en-US" dirty="0" smtClean="0"/>
          </a:p>
          <a:p>
            <a:pPr marL="0" indent="0">
              <a:buNone/>
            </a:pPr>
            <a:r>
              <a:rPr lang="en-US" dirty="0" smtClean="0"/>
              <a:t>Fruit brandy (fruity flavors):</a:t>
            </a:r>
          </a:p>
          <a:p>
            <a:pPr marL="0" indent="0">
              <a:buNone/>
            </a:pPr>
            <a:r>
              <a:rPr lang="en-US" dirty="0" smtClean="0"/>
              <a:t>The still should favor low vapor speeds (for Heads control), bubble cap plates (to prevent Tails coming over), smearing of Heads into Hearts, copper for sulfur control, agitator for pulp, copper to further lessen efficiency of gross/net energy input and bring down vapor speeds even more.</a:t>
            </a:r>
          </a:p>
          <a:p>
            <a:pPr marL="514350" indent="-514350">
              <a:buFont typeface="+mj-lt"/>
              <a:buAutoNum type="arabicPeriod"/>
            </a:pPr>
            <a:endParaRPr lang="en-US" dirty="0" smtClean="0"/>
          </a:p>
          <a:p>
            <a:pPr marL="0" indent="0">
              <a:buNone/>
            </a:pPr>
            <a:r>
              <a:rPr lang="en-US" dirty="0" smtClean="0"/>
              <a:t>Rum, whisky: (nutty, </a:t>
            </a:r>
            <a:r>
              <a:rPr lang="en-US" dirty="0" err="1" smtClean="0"/>
              <a:t>rooty</a:t>
            </a:r>
            <a:r>
              <a:rPr lang="en-US" dirty="0" smtClean="0"/>
              <a:t>);</a:t>
            </a:r>
          </a:p>
          <a:p>
            <a:pPr marL="0" indent="0">
              <a:buNone/>
            </a:pPr>
            <a:r>
              <a:rPr lang="en-US" dirty="0" smtClean="0"/>
              <a:t>The still should favor high vapor speeds (for Tails control and the smearing of early Tails into Hearts), no bubble </a:t>
            </a:r>
            <a:r>
              <a:rPr lang="en-US" dirty="0" smtClean="0"/>
              <a:t>caps if you want a heavy whisky </a:t>
            </a:r>
            <a:r>
              <a:rPr lang="en-US" dirty="0" smtClean="0"/>
              <a:t>(fixed liquid baths prevents early Tails smearing), if possible direct fired for additional </a:t>
            </a:r>
            <a:r>
              <a:rPr lang="en-US" dirty="0" err="1" smtClean="0"/>
              <a:t>Maillard</a:t>
            </a:r>
            <a:r>
              <a:rPr lang="en-US" dirty="0" smtClean="0"/>
              <a:t> Reaction in the boiler (taste cascade), power management to effectively manipulate smearing.</a:t>
            </a:r>
          </a:p>
          <a:p>
            <a:pPr marL="0" indent="0">
              <a:buNone/>
            </a:pPr>
            <a:endParaRPr lang="en-US" dirty="0"/>
          </a:p>
          <a:p>
            <a:pPr marL="0" indent="0">
              <a:buNone/>
            </a:pPr>
            <a:r>
              <a:rPr lang="en-US" dirty="0" smtClean="0"/>
              <a:t>Vodka (get rid of tastes):</a:t>
            </a:r>
          </a:p>
          <a:p>
            <a:pPr marL="0" indent="0">
              <a:buNone/>
            </a:pPr>
            <a:r>
              <a:rPr lang="en-US" dirty="0" smtClean="0"/>
              <a:t>Many re-distillations for better separation of factions and Tails control, stabilization for Heads control</a:t>
            </a:r>
            <a:r>
              <a:rPr lang="en-US" dirty="0" smtClean="0"/>
              <a:t>. Removal of ultra compact Heads and Tails factions leaves a relative pure Hearts faction.</a:t>
            </a:r>
            <a:endParaRPr lang="en-US" dirty="0" smtClean="0"/>
          </a:p>
        </p:txBody>
      </p:sp>
      <p:pic>
        <p:nvPicPr>
          <p:cNvPr id="4" name="Afbeelding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75617" y="0"/>
            <a:ext cx="3016383" cy="2221992"/>
          </a:xfrm>
          <a:prstGeom prst="rect">
            <a:avLst/>
          </a:prstGeom>
        </p:spPr>
      </p:pic>
    </p:spTree>
    <p:extLst>
      <p:ext uri="{BB962C8B-B14F-4D97-AF65-F5344CB8AC3E}">
        <p14:creationId xmlns:p14="http://schemas.microsoft.com/office/powerpoint/2010/main" val="30955726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err="1" smtClean="0"/>
              <a:t>Now</a:t>
            </a:r>
            <a:r>
              <a:rPr lang="nl-NL" b="1" dirty="0" smtClean="0"/>
              <a:t> focus on </a:t>
            </a:r>
            <a:r>
              <a:rPr lang="nl-NL" b="1" dirty="0" err="1" smtClean="0"/>
              <a:t>fermenting</a:t>
            </a:r>
            <a:r>
              <a:rPr lang="nl-NL" b="1" dirty="0" smtClean="0"/>
              <a:t>!</a:t>
            </a:r>
            <a:endParaRPr lang="nl-NL" b="1" dirty="0"/>
          </a:p>
        </p:txBody>
      </p:sp>
      <p:sp>
        <p:nvSpPr>
          <p:cNvPr id="3" name="Tijdelijke aanduiding voor inhoud 2"/>
          <p:cNvSpPr>
            <a:spLocks noGrp="1"/>
          </p:cNvSpPr>
          <p:nvPr>
            <p:ph idx="1"/>
          </p:nvPr>
        </p:nvSpPr>
        <p:spPr/>
        <p:txBody>
          <a:bodyPr>
            <a:normAutofit fontScale="92500" lnSpcReduction="20000"/>
          </a:bodyPr>
          <a:lstStyle/>
          <a:p>
            <a:pPr marL="0" indent="0">
              <a:buNone/>
            </a:pPr>
            <a:endParaRPr lang="en-US" dirty="0" smtClean="0"/>
          </a:p>
          <a:p>
            <a:pPr marL="0" indent="0">
              <a:buNone/>
            </a:pPr>
            <a:r>
              <a:rPr lang="en-US" dirty="0" smtClean="0"/>
              <a:t>Have you </a:t>
            </a:r>
            <a:r>
              <a:rPr lang="en-US" dirty="0" err="1" smtClean="0"/>
              <a:t>choosen</a:t>
            </a:r>
            <a:r>
              <a:rPr lang="en-US" dirty="0" smtClean="0"/>
              <a:t> the right rig to help you make great product?</a:t>
            </a:r>
          </a:p>
          <a:p>
            <a:pPr marL="0" indent="0">
              <a:buNone/>
            </a:pPr>
            <a:endParaRPr lang="en-US" dirty="0" smtClean="0"/>
          </a:p>
          <a:p>
            <a:pPr marL="0" indent="0">
              <a:buNone/>
            </a:pPr>
            <a:r>
              <a:rPr lang="en-US" dirty="0" smtClean="0"/>
              <a:t>You probably spent too much time in making that decision!</a:t>
            </a:r>
          </a:p>
          <a:p>
            <a:pPr marL="0" indent="0">
              <a:buNone/>
            </a:pPr>
            <a:endParaRPr lang="en-US" dirty="0" smtClean="0"/>
          </a:p>
          <a:p>
            <a:pPr marL="0" indent="0">
              <a:buNone/>
            </a:pPr>
            <a:r>
              <a:rPr lang="en-US" dirty="0" smtClean="0"/>
              <a:t>Why?</a:t>
            </a:r>
          </a:p>
          <a:p>
            <a:pPr marL="0" indent="0">
              <a:buNone/>
            </a:pPr>
            <a:endParaRPr lang="en-US" dirty="0" smtClean="0"/>
          </a:p>
          <a:p>
            <a:pPr marL="0" indent="0">
              <a:buNone/>
            </a:pPr>
            <a:r>
              <a:rPr lang="en-US" dirty="0" smtClean="0"/>
              <a:t>Because 80% of the taste of your product is made during fermentation.</a:t>
            </a:r>
          </a:p>
          <a:p>
            <a:pPr marL="0" indent="0">
              <a:buNone/>
            </a:pPr>
            <a:endParaRPr lang="en-US" dirty="0" smtClean="0"/>
          </a:p>
          <a:p>
            <a:pPr marL="0" indent="0">
              <a:buNone/>
            </a:pPr>
            <a:r>
              <a:rPr lang="en-US" dirty="0" smtClean="0"/>
              <a:t>During fermentation, not during distillation!</a:t>
            </a:r>
          </a:p>
        </p:txBody>
      </p:sp>
      <p:pic>
        <p:nvPicPr>
          <p:cNvPr id="5" name="Afbeelding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33840" y="0"/>
            <a:ext cx="3058160" cy="2157735"/>
          </a:xfrm>
          <a:prstGeom prst="rect">
            <a:avLst/>
          </a:prstGeom>
        </p:spPr>
      </p:pic>
    </p:spTree>
    <p:extLst>
      <p:ext uri="{BB962C8B-B14F-4D97-AF65-F5344CB8AC3E}">
        <p14:creationId xmlns:p14="http://schemas.microsoft.com/office/powerpoint/2010/main" val="15112634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err="1" smtClean="0"/>
              <a:t>Now</a:t>
            </a:r>
            <a:r>
              <a:rPr lang="nl-NL" b="1" dirty="0" smtClean="0"/>
              <a:t> focus on </a:t>
            </a:r>
            <a:r>
              <a:rPr lang="nl-NL" b="1" dirty="0" err="1" smtClean="0"/>
              <a:t>fermenting</a:t>
            </a:r>
            <a:r>
              <a:rPr lang="nl-NL" b="1" dirty="0" smtClean="0"/>
              <a:t>!</a:t>
            </a:r>
            <a:endParaRPr lang="nl-NL" b="1" dirty="0"/>
          </a:p>
        </p:txBody>
      </p:sp>
      <p:sp>
        <p:nvSpPr>
          <p:cNvPr id="3" name="Tijdelijke aanduiding voor inhoud 2"/>
          <p:cNvSpPr>
            <a:spLocks noGrp="1"/>
          </p:cNvSpPr>
          <p:nvPr>
            <p:ph idx="1"/>
          </p:nvPr>
        </p:nvSpPr>
        <p:spPr/>
        <p:txBody>
          <a:bodyPr>
            <a:normAutofit fontScale="92500" lnSpcReduction="10000"/>
          </a:bodyPr>
          <a:lstStyle/>
          <a:p>
            <a:pPr marL="0" indent="0">
              <a:buNone/>
            </a:pPr>
            <a:endParaRPr lang="en-US" dirty="0" smtClean="0"/>
          </a:p>
          <a:p>
            <a:pPr marL="0" indent="0">
              <a:buNone/>
            </a:pPr>
            <a:r>
              <a:rPr lang="en-US" dirty="0" smtClean="0"/>
              <a:t>Most Craft Distillers spend 80% of their time and money on distilling equipment;</a:t>
            </a:r>
          </a:p>
          <a:p>
            <a:pPr marL="0" indent="0">
              <a:buNone/>
            </a:pPr>
            <a:endParaRPr lang="en-US" dirty="0"/>
          </a:p>
          <a:p>
            <a:pPr marL="0" indent="0">
              <a:buNone/>
            </a:pPr>
            <a:r>
              <a:rPr lang="en-US" dirty="0" smtClean="0"/>
              <a:t>Advice: spend 80% of your time and money on finding the right fermenting equipment!</a:t>
            </a:r>
          </a:p>
          <a:p>
            <a:pPr marL="0" indent="0">
              <a:buNone/>
            </a:pPr>
            <a:endParaRPr lang="en-US" dirty="0"/>
          </a:p>
          <a:p>
            <a:pPr marL="0" indent="0">
              <a:buNone/>
            </a:pPr>
            <a:r>
              <a:rPr lang="en-US" dirty="0" smtClean="0"/>
              <a:t>It will pay off in terms of product quality and product consistency;</a:t>
            </a:r>
          </a:p>
          <a:p>
            <a:pPr marL="0" indent="0">
              <a:buNone/>
            </a:pPr>
            <a:endParaRPr lang="en-US" dirty="0"/>
          </a:p>
          <a:p>
            <a:pPr marL="0" indent="0">
              <a:buNone/>
            </a:pPr>
            <a:r>
              <a:rPr lang="en-US" dirty="0" smtClean="0"/>
              <a:t>Trend 2016/2017: controlled fermentation as standard modus operandi.</a:t>
            </a:r>
          </a:p>
        </p:txBody>
      </p:sp>
      <p:pic>
        <p:nvPicPr>
          <p:cNvPr id="4" name="Afbeelding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44150" y="0"/>
            <a:ext cx="1847850" cy="2466975"/>
          </a:xfrm>
          <a:prstGeom prst="rect">
            <a:avLst/>
          </a:prstGeom>
        </p:spPr>
      </p:pic>
    </p:spTree>
    <p:extLst>
      <p:ext uri="{BB962C8B-B14F-4D97-AF65-F5344CB8AC3E}">
        <p14:creationId xmlns:p14="http://schemas.microsoft.com/office/powerpoint/2010/main" val="4960437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err="1" smtClean="0"/>
              <a:t>Now</a:t>
            </a:r>
            <a:r>
              <a:rPr lang="nl-NL" b="1" dirty="0" smtClean="0"/>
              <a:t> focus on </a:t>
            </a:r>
            <a:r>
              <a:rPr lang="nl-NL" b="1" dirty="0" err="1" smtClean="0"/>
              <a:t>fermenting</a:t>
            </a:r>
            <a:r>
              <a:rPr lang="nl-NL" b="1" dirty="0" smtClean="0"/>
              <a:t>!</a:t>
            </a:r>
            <a:endParaRPr lang="nl-NL" b="1" dirty="0"/>
          </a:p>
        </p:txBody>
      </p:sp>
      <p:sp>
        <p:nvSpPr>
          <p:cNvPr id="3" name="Tijdelijke aanduiding voor inhoud 2"/>
          <p:cNvSpPr>
            <a:spLocks noGrp="1"/>
          </p:cNvSpPr>
          <p:nvPr>
            <p:ph idx="1"/>
          </p:nvPr>
        </p:nvSpPr>
        <p:spPr/>
        <p:txBody>
          <a:bodyPr>
            <a:normAutofit fontScale="85000" lnSpcReduction="20000"/>
          </a:bodyPr>
          <a:lstStyle/>
          <a:p>
            <a:pPr marL="0" indent="0">
              <a:buNone/>
            </a:pPr>
            <a:endParaRPr lang="en-US" dirty="0" smtClean="0"/>
          </a:p>
          <a:p>
            <a:pPr marL="0" indent="0">
              <a:buNone/>
            </a:pPr>
            <a:r>
              <a:rPr lang="en-US" dirty="0" smtClean="0"/>
              <a:t>Hotter ferments for more fruitiness;</a:t>
            </a:r>
          </a:p>
          <a:p>
            <a:pPr marL="0" indent="0">
              <a:buNone/>
            </a:pPr>
            <a:endParaRPr lang="en-US" dirty="0"/>
          </a:p>
          <a:p>
            <a:pPr marL="0" indent="0">
              <a:buNone/>
            </a:pPr>
            <a:r>
              <a:rPr lang="en-US" dirty="0" smtClean="0"/>
              <a:t>Cooler ferments for less fruitiness;</a:t>
            </a:r>
          </a:p>
          <a:p>
            <a:pPr marL="0" indent="0">
              <a:buNone/>
            </a:pPr>
            <a:endParaRPr lang="en-US" dirty="0"/>
          </a:p>
          <a:p>
            <a:pPr marL="0" indent="0">
              <a:buNone/>
            </a:pPr>
            <a:r>
              <a:rPr lang="en-US" dirty="0" smtClean="0"/>
              <a:t>But follow the yeast and give it what it needs:</a:t>
            </a:r>
          </a:p>
          <a:p>
            <a:pPr lvl="1"/>
            <a:r>
              <a:rPr lang="en-US" dirty="0" smtClean="0"/>
              <a:t>Temperature wise;</a:t>
            </a:r>
          </a:p>
          <a:p>
            <a:pPr lvl="1"/>
            <a:r>
              <a:rPr lang="en-US" dirty="0" smtClean="0"/>
              <a:t>pH wise;</a:t>
            </a:r>
          </a:p>
          <a:p>
            <a:pPr lvl="1"/>
            <a:r>
              <a:rPr lang="en-US" dirty="0" smtClean="0"/>
              <a:t>Nutrients wise;</a:t>
            </a:r>
          </a:p>
          <a:p>
            <a:pPr lvl="1"/>
            <a:r>
              <a:rPr lang="en-US" dirty="0" smtClean="0"/>
              <a:t>ABV wise.</a:t>
            </a:r>
          </a:p>
          <a:p>
            <a:pPr lvl="1"/>
            <a:endParaRPr lang="en-US" dirty="0"/>
          </a:p>
          <a:p>
            <a:pPr marL="0" indent="0">
              <a:buNone/>
            </a:pPr>
            <a:r>
              <a:rPr lang="en-US" dirty="0" smtClean="0"/>
              <a:t>Trend 2016/2017: hotter fermentation as standard modus operandi using simple baker’s yeast.</a:t>
            </a:r>
          </a:p>
        </p:txBody>
      </p:sp>
      <p:pic>
        <p:nvPicPr>
          <p:cNvPr id="5" name="Afbeelding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33840" y="0"/>
            <a:ext cx="3058160" cy="2157735"/>
          </a:xfrm>
          <a:prstGeom prst="rect">
            <a:avLst/>
          </a:prstGeom>
        </p:spPr>
      </p:pic>
    </p:spTree>
    <p:extLst>
      <p:ext uri="{BB962C8B-B14F-4D97-AF65-F5344CB8AC3E}">
        <p14:creationId xmlns:p14="http://schemas.microsoft.com/office/powerpoint/2010/main" val="32285763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err="1" smtClean="0"/>
              <a:t>Introduction</a:t>
            </a:r>
            <a:r>
              <a:rPr lang="nl-NL" b="1" dirty="0" smtClean="0"/>
              <a:t>: </a:t>
            </a:r>
            <a:r>
              <a:rPr lang="nl-NL" b="1" dirty="0" err="1" smtClean="0"/>
              <a:t>Why</a:t>
            </a:r>
            <a:r>
              <a:rPr lang="nl-NL" b="1" dirty="0" smtClean="0"/>
              <a:t>?</a:t>
            </a:r>
            <a:endParaRPr lang="nl-NL" b="1" dirty="0"/>
          </a:p>
        </p:txBody>
      </p:sp>
      <p:sp>
        <p:nvSpPr>
          <p:cNvPr id="3" name="Tijdelijke aanduiding voor inhoud 2"/>
          <p:cNvSpPr>
            <a:spLocks noGrp="1"/>
          </p:cNvSpPr>
          <p:nvPr>
            <p:ph idx="1"/>
          </p:nvPr>
        </p:nvSpPr>
        <p:spPr/>
        <p:txBody>
          <a:bodyPr>
            <a:normAutofit/>
          </a:bodyPr>
          <a:lstStyle/>
          <a:p>
            <a:pPr marL="0" indent="0">
              <a:buNone/>
            </a:pPr>
            <a:endParaRPr lang="en-US" dirty="0" smtClean="0"/>
          </a:p>
          <a:p>
            <a:r>
              <a:rPr lang="en-US" b="1" dirty="0" smtClean="0"/>
              <a:t>Why</a:t>
            </a:r>
            <a:r>
              <a:rPr lang="en-US" dirty="0" smtClean="0"/>
              <a:t> should we change the art of distilling?</a:t>
            </a:r>
          </a:p>
          <a:p>
            <a:endParaRPr lang="en-US" dirty="0"/>
          </a:p>
          <a:p>
            <a:r>
              <a:rPr lang="en-US" b="1" dirty="0" smtClean="0"/>
              <a:t>Why</a:t>
            </a:r>
            <a:r>
              <a:rPr lang="en-US" dirty="0" smtClean="0"/>
              <a:t> do we need innovations and new technologies?</a:t>
            </a:r>
          </a:p>
          <a:p>
            <a:endParaRPr lang="en-US" dirty="0"/>
          </a:p>
          <a:p>
            <a:r>
              <a:rPr lang="en-US" b="1" dirty="0" smtClean="0"/>
              <a:t>Why</a:t>
            </a:r>
            <a:r>
              <a:rPr lang="en-US" dirty="0" smtClean="0"/>
              <a:t> do they need to be exciting?</a:t>
            </a:r>
          </a:p>
          <a:p>
            <a:pPr marL="0" indent="0">
              <a:buNone/>
            </a:pPr>
            <a:endParaRPr lang="en-US" dirty="0" smtClean="0"/>
          </a:p>
        </p:txBody>
      </p:sp>
      <p:pic>
        <p:nvPicPr>
          <p:cNvPr id="4" name="Afbeelding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33840" y="0"/>
            <a:ext cx="3058160" cy="2157735"/>
          </a:xfrm>
          <a:prstGeom prst="rect">
            <a:avLst/>
          </a:prstGeom>
        </p:spPr>
      </p:pic>
    </p:spTree>
    <p:extLst>
      <p:ext uri="{BB962C8B-B14F-4D97-AF65-F5344CB8AC3E}">
        <p14:creationId xmlns:p14="http://schemas.microsoft.com/office/powerpoint/2010/main" val="187560785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smtClean="0"/>
              <a:t>Every </a:t>
            </a:r>
            <a:r>
              <a:rPr lang="nl-NL" b="1" dirty="0" err="1" smtClean="0"/>
              <a:t>distillery</a:t>
            </a:r>
            <a:r>
              <a:rPr lang="nl-NL" b="1" dirty="0" smtClean="0"/>
              <a:t> </a:t>
            </a:r>
            <a:r>
              <a:rPr lang="nl-NL" b="1" dirty="0" err="1" smtClean="0"/>
              <a:t>deserves</a:t>
            </a:r>
            <a:r>
              <a:rPr lang="nl-NL" b="1" dirty="0" smtClean="0"/>
              <a:t> 10,000</a:t>
            </a:r>
            <a:br>
              <a:rPr lang="nl-NL" b="1" dirty="0" smtClean="0"/>
            </a:br>
            <a:r>
              <a:rPr lang="nl-NL" b="1" dirty="0" smtClean="0"/>
              <a:t>smaller </a:t>
            </a:r>
            <a:r>
              <a:rPr lang="nl-NL" b="1" dirty="0" err="1" smtClean="0"/>
              <a:t>distillation</a:t>
            </a:r>
            <a:r>
              <a:rPr lang="nl-NL" b="1" dirty="0" smtClean="0"/>
              <a:t> </a:t>
            </a:r>
            <a:r>
              <a:rPr lang="nl-NL" b="1" dirty="0" err="1" smtClean="0"/>
              <a:t>devices</a:t>
            </a:r>
            <a:endParaRPr lang="nl-NL" b="1" dirty="0"/>
          </a:p>
        </p:txBody>
      </p:sp>
      <p:sp>
        <p:nvSpPr>
          <p:cNvPr id="3" name="Tijdelijke aanduiding voor inhoud 2"/>
          <p:cNvSpPr>
            <a:spLocks noGrp="1"/>
          </p:cNvSpPr>
          <p:nvPr>
            <p:ph idx="1"/>
          </p:nvPr>
        </p:nvSpPr>
        <p:spPr/>
        <p:txBody>
          <a:bodyPr>
            <a:normAutofit fontScale="92500"/>
          </a:bodyPr>
          <a:lstStyle/>
          <a:p>
            <a:pPr marL="0" indent="0">
              <a:buNone/>
            </a:pPr>
            <a:endParaRPr lang="en-US" dirty="0" smtClean="0"/>
          </a:p>
          <a:p>
            <a:pPr marL="0" indent="0">
              <a:buNone/>
            </a:pPr>
            <a:r>
              <a:rPr lang="en-US" dirty="0" smtClean="0"/>
              <a:t>Why? Because I like to sell distillation equipment? Sure, but there is more.</a:t>
            </a:r>
          </a:p>
          <a:p>
            <a:pPr marL="0" indent="0">
              <a:buNone/>
            </a:pPr>
            <a:endParaRPr lang="en-US" dirty="0"/>
          </a:p>
          <a:p>
            <a:pPr marL="0" indent="0">
              <a:buNone/>
            </a:pPr>
            <a:r>
              <a:rPr lang="en-US" dirty="0" smtClean="0"/>
              <a:t>Current situation: more re-distillations create better Heads and Tails control, but comes at incredible costs:</a:t>
            </a:r>
          </a:p>
          <a:p>
            <a:r>
              <a:rPr lang="en-US" dirty="0" smtClean="0"/>
              <a:t>Investment and running costs (ever asked for a quote on a </a:t>
            </a:r>
            <a:r>
              <a:rPr lang="en-US" dirty="0" smtClean="0"/>
              <a:t>40 </a:t>
            </a:r>
            <a:r>
              <a:rPr lang="en-US" dirty="0" smtClean="0"/>
              <a:t>plated still?);</a:t>
            </a:r>
          </a:p>
          <a:p>
            <a:r>
              <a:rPr lang="en-US" dirty="0" smtClean="0"/>
              <a:t>Thin tasting Hearts for taste rich products, while vodka still needs filtering;</a:t>
            </a:r>
          </a:p>
          <a:p>
            <a:r>
              <a:rPr lang="en-US" dirty="0" smtClean="0"/>
              <a:t>Versatility: fixed column and plates can be bypassed but still need heating.</a:t>
            </a:r>
          </a:p>
          <a:p>
            <a:endParaRPr lang="en-US" dirty="0" smtClean="0"/>
          </a:p>
        </p:txBody>
      </p:sp>
      <p:pic>
        <p:nvPicPr>
          <p:cNvPr id="7" name="Afbeelding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01300" y="0"/>
            <a:ext cx="1790700" cy="2390775"/>
          </a:xfrm>
          <a:prstGeom prst="rect">
            <a:avLst/>
          </a:prstGeom>
        </p:spPr>
      </p:pic>
    </p:spTree>
    <p:extLst>
      <p:ext uri="{BB962C8B-B14F-4D97-AF65-F5344CB8AC3E}">
        <p14:creationId xmlns:p14="http://schemas.microsoft.com/office/powerpoint/2010/main" val="88431165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smtClean="0"/>
              <a:t>Dream on, Odin!</a:t>
            </a:r>
            <a:endParaRPr lang="nl-NL" b="1" dirty="0"/>
          </a:p>
        </p:txBody>
      </p:sp>
      <p:sp>
        <p:nvSpPr>
          <p:cNvPr id="3" name="Tijdelijke aanduiding voor inhoud 2"/>
          <p:cNvSpPr>
            <a:spLocks noGrp="1"/>
          </p:cNvSpPr>
          <p:nvPr>
            <p:ph idx="1"/>
          </p:nvPr>
        </p:nvSpPr>
        <p:spPr/>
        <p:txBody>
          <a:bodyPr>
            <a:normAutofit fontScale="70000" lnSpcReduction="20000"/>
          </a:bodyPr>
          <a:lstStyle/>
          <a:p>
            <a:pPr marL="0" indent="0">
              <a:buNone/>
            </a:pPr>
            <a:endParaRPr lang="en-US" dirty="0" smtClean="0"/>
          </a:p>
          <a:p>
            <a:pPr marL="0" indent="0">
              <a:buNone/>
            </a:pPr>
            <a:r>
              <a:rPr lang="en-US" dirty="0" smtClean="0"/>
              <a:t>“What if we could fill the complete column with thousands of 1 inch </a:t>
            </a:r>
            <a:r>
              <a:rPr lang="en-US" dirty="0" err="1" smtClean="0"/>
              <a:t>nano</a:t>
            </a:r>
            <a:r>
              <a:rPr lang="en-US" dirty="0" smtClean="0"/>
              <a:t> distilleries, instead?”</a:t>
            </a:r>
          </a:p>
          <a:p>
            <a:pPr marL="0" indent="0">
              <a:buNone/>
            </a:pPr>
            <a:endParaRPr lang="en-US" dirty="0"/>
          </a:p>
          <a:p>
            <a:pPr marL="0" indent="0">
              <a:buNone/>
            </a:pPr>
            <a:r>
              <a:rPr lang="en-US" dirty="0" smtClean="0"/>
              <a:t>“What if every </a:t>
            </a:r>
            <a:r>
              <a:rPr lang="en-US" dirty="0" err="1" smtClean="0"/>
              <a:t>nano</a:t>
            </a:r>
            <a:r>
              <a:rPr lang="en-US" dirty="0" smtClean="0"/>
              <a:t> distillery in that column performs one distillation cycle … </a:t>
            </a:r>
            <a:r>
              <a:rPr lang="en-US" dirty="0"/>
              <a:t>w</a:t>
            </a:r>
            <a:r>
              <a:rPr lang="en-US" dirty="0" smtClean="0"/>
              <a:t>ouldn’t that mean we only need a 14 inch instead of a 14 feet column to reach </a:t>
            </a:r>
            <a:r>
              <a:rPr lang="en-US" dirty="0" err="1" smtClean="0"/>
              <a:t>Azeotropic</a:t>
            </a:r>
            <a:r>
              <a:rPr lang="en-US" dirty="0" smtClean="0"/>
              <a:t> 96.5%?</a:t>
            </a:r>
          </a:p>
          <a:p>
            <a:pPr marL="0" indent="0">
              <a:buNone/>
            </a:pPr>
            <a:endParaRPr lang="en-US" dirty="0"/>
          </a:p>
          <a:p>
            <a:pPr marL="0" indent="0">
              <a:buNone/>
            </a:pPr>
            <a:r>
              <a:rPr lang="en-US" dirty="0" smtClean="0"/>
              <a:t>“Shorter column means less material means less energy means more efficiency and lower total operating costs. More re-distillations translate to more control means higher and more repeatable output translating to more quality at lower costs …”</a:t>
            </a:r>
          </a:p>
          <a:p>
            <a:pPr marL="0" indent="0">
              <a:buNone/>
            </a:pPr>
            <a:endParaRPr lang="en-US" dirty="0"/>
          </a:p>
          <a:p>
            <a:pPr marL="0" indent="0">
              <a:buNone/>
            </a:pPr>
            <a:r>
              <a:rPr lang="en-US" dirty="0" smtClean="0"/>
              <a:t>“And what if we could turn these </a:t>
            </a:r>
            <a:r>
              <a:rPr lang="en-US" dirty="0" err="1" smtClean="0"/>
              <a:t>nano</a:t>
            </a:r>
            <a:r>
              <a:rPr lang="en-US" dirty="0" smtClean="0"/>
              <a:t> distilleries off … and on … couldn’t we then combine the best of both worlds: perfect compaction of Heads and Tails, while at the same time choosing either ultra pure Hearts for vodka or 60% for taste rich barrel aged products?”</a:t>
            </a:r>
            <a:endParaRPr lang="en-US" dirty="0"/>
          </a:p>
          <a:p>
            <a:pPr marL="0" indent="0">
              <a:buNone/>
            </a:pPr>
            <a:endParaRPr lang="en-US" dirty="0" smtClean="0"/>
          </a:p>
          <a:p>
            <a:endParaRPr lang="en-US" dirty="0" smtClean="0"/>
          </a:p>
        </p:txBody>
      </p:sp>
      <p:pic>
        <p:nvPicPr>
          <p:cNvPr id="6" name="Afbeelding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38598" y="0"/>
            <a:ext cx="2753402" cy="1825625"/>
          </a:xfrm>
          <a:prstGeom prst="rect">
            <a:avLst/>
          </a:prstGeom>
        </p:spPr>
      </p:pic>
    </p:spTree>
    <p:extLst>
      <p:ext uri="{BB962C8B-B14F-4D97-AF65-F5344CB8AC3E}">
        <p14:creationId xmlns:p14="http://schemas.microsoft.com/office/powerpoint/2010/main" val="392782969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7" name="Afgeronde rechthoek 26"/>
          <p:cNvSpPr/>
          <p:nvPr/>
        </p:nvSpPr>
        <p:spPr>
          <a:xfrm>
            <a:off x="441655" y="5078572"/>
            <a:ext cx="6574536" cy="9564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6" name="Afgeronde rechthoek 25"/>
          <p:cNvSpPr/>
          <p:nvPr/>
        </p:nvSpPr>
        <p:spPr>
          <a:xfrm>
            <a:off x="838200" y="3218688"/>
            <a:ext cx="5763768" cy="134416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5" name="Afgeronde rechthoek 24"/>
          <p:cNvSpPr/>
          <p:nvPr/>
        </p:nvSpPr>
        <p:spPr>
          <a:xfrm>
            <a:off x="420624" y="2203704"/>
            <a:ext cx="3694176" cy="5577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a:spLocks noGrp="1"/>
          </p:cNvSpPr>
          <p:nvPr>
            <p:ph type="title"/>
          </p:nvPr>
        </p:nvSpPr>
        <p:spPr/>
        <p:txBody>
          <a:bodyPr/>
          <a:lstStyle/>
          <a:p>
            <a:r>
              <a:rPr lang="nl-NL" b="1" dirty="0" smtClean="0"/>
              <a:t>“A column </a:t>
            </a:r>
            <a:r>
              <a:rPr lang="nl-NL" b="1" dirty="0" err="1" smtClean="0"/>
              <a:t>with</a:t>
            </a:r>
            <a:r>
              <a:rPr lang="nl-NL" b="1" dirty="0" smtClean="0"/>
              <a:t> </a:t>
            </a:r>
            <a:r>
              <a:rPr lang="nl-NL" b="1" dirty="0" err="1" smtClean="0"/>
              <a:t>lots</a:t>
            </a:r>
            <a:r>
              <a:rPr lang="nl-NL" b="1" dirty="0" smtClean="0"/>
              <a:t> of small </a:t>
            </a:r>
            <a:r>
              <a:rPr lang="nl-NL" b="1" dirty="0" err="1" smtClean="0"/>
              <a:t>distilleries</a:t>
            </a:r>
            <a:r>
              <a:rPr lang="nl-NL" b="1" dirty="0" smtClean="0"/>
              <a:t>, like </a:t>
            </a:r>
            <a:r>
              <a:rPr lang="nl-NL" b="1" dirty="0" err="1" smtClean="0"/>
              <a:t>this</a:t>
            </a:r>
            <a:r>
              <a:rPr lang="nl-NL" b="1" dirty="0" smtClean="0"/>
              <a:t>, Odin?”</a:t>
            </a:r>
            <a:endParaRPr lang="nl-NL" b="1" dirty="0"/>
          </a:p>
        </p:txBody>
      </p:sp>
      <p:sp>
        <p:nvSpPr>
          <p:cNvPr id="3" name="Tijdelijke aanduiding voor inhoud 2"/>
          <p:cNvSpPr>
            <a:spLocks noGrp="1"/>
          </p:cNvSpPr>
          <p:nvPr>
            <p:ph idx="1"/>
          </p:nvPr>
        </p:nvSpPr>
        <p:spPr/>
        <p:txBody>
          <a:bodyPr>
            <a:normAutofit lnSpcReduction="10000"/>
          </a:bodyPr>
          <a:lstStyle/>
          <a:p>
            <a:pPr marL="0" indent="0">
              <a:buNone/>
            </a:pPr>
            <a:endParaRPr lang="en-US" dirty="0" smtClean="0"/>
          </a:p>
          <a:p>
            <a:pPr marL="0" indent="0">
              <a:buNone/>
            </a:pPr>
            <a:r>
              <a:rPr lang="en-US" dirty="0" smtClean="0"/>
              <a:t>Yes, more or less!</a:t>
            </a:r>
          </a:p>
          <a:p>
            <a:pPr marL="0" indent="0">
              <a:buNone/>
            </a:pPr>
            <a:endParaRPr lang="en-US" dirty="0"/>
          </a:p>
          <a:p>
            <a:pPr marL="0" indent="0">
              <a:buNone/>
            </a:pPr>
            <a:r>
              <a:rPr lang="en-US" dirty="0" smtClean="0"/>
              <a:t>“Now, how about performance? Do</a:t>
            </a:r>
          </a:p>
          <a:p>
            <a:pPr marL="0" indent="0">
              <a:buNone/>
            </a:pPr>
            <a:r>
              <a:rPr lang="en-US" dirty="0"/>
              <a:t>w</a:t>
            </a:r>
            <a:r>
              <a:rPr lang="en-US" dirty="0" smtClean="0"/>
              <a:t>e really only need 14 inches to reach</a:t>
            </a:r>
          </a:p>
          <a:p>
            <a:pPr marL="0" indent="0">
              <a:buNone/>
            </a:pPr>
            <a:r>
              <a:rPr lang="en-US" dirty="0" smtClean="0"/>
              <a:t>96.5% pure Azeotrope?”</a:t>
            </a:r>
          </a:p>
          <a:p>
            <a:pPr marL="0" indent="0">
              <a:buNone/>
            </a:pPr>
            <a:endParaRPr lang="en-US" dirty="0"/>
          </a:p>
          <a:p>
            <a:pPr marL="0" indent="0">
              <a:buNone/>
            </a:pPr>
            <a:r>
              <a:rPr lang="en-US" dirty="0" smtClean="0"/>
              <a:t>Well … actually if we  optimize</a:t>
            </a:r>
          </a:p>
          <a:p>
            <a:pPr marL="0" indent="0">
              <a:buNone/>
            </a:pPr>
            <a:r>
              <a:rPr lang="en-US" dirty="0" smtClean="0"/>
              <a:t>everything, we</a:t>
            </a:r>
            <a:r>
              <a:rPr lang="en-US" dirty="0"/>
              <a:t> </a:t>
            </a:r>
            <a:r>
              <a:rPr lang="en-US" dirty="0" smtClean="0"/>
              <a:t>only need 11 centimeters!</a:t>
            </a:r>
            <a:endParaRPr lang="en-US" dirty="0" smtClean="0"/>
          </a:p>
        </p:txBody>
      </p:sp>
      <p:sp>
        <p:nvSpPr>
          <p:cNvPr id="5" name="Rechthoek 4"/>
          <p:cNvSpPr/>
          <p:nvPr/>
        </p:nvSpPr>
        <p:spPr>
          <a:xfrm>
            <a:off x="7141464" y="1618488"/>
            <a:ext cx="2221991" cy="52395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4" name="Afbeelding 3"/>
          <p:cNvPicPr>
            <a:picLocks noChangeAspect="1"/>
          </p:cNvPicPr>
          <p:nvPr/>
        </p:nvPicPr>
        <p:blipFill>
          <a:blip r:embed="rId3"/>
          <a:stretch>
            <a:fillRect/>
          </a:stretch>
        </p:blipFill>
        <p:spPr>
          <a:xfrm>
            <a:off x="7251192" y="1614748"/>
            <a:ext cx="656160" cy="874880"/>
          </a:xfrm>
          <a:prstGeom prst="rect">
            <a:avLst/>
          </a:prstGeom>
        </p:spPr>
      </p:pic>
      <p:pic>
        <p:nvPicPr>
          <p:cNvPr id="7" name="Afbeelding 6"/>
          <p:cNvPicPr>
            <a:picLocks noChangeAspect="1"/>
          </p:cNvPicPr>
          <p:nvPr/>
        </p:nvPicPr>
        <p:blipFill>
          <a:blip r:embed="rId4"/>
          <a:stretch>
            <a:fillRect/>
          </a:stretch>
        </p:blipFill>
        <p:spPr>
          <a:xfrm>
            <a:off x="8560639" y="6035028"/>
            <a:ext cx="658425" cy="877900"/>
          </a:xfrm>
          <a:prstGeom prst="rect">
            <a:avLst/>
          </a:prstGeom>
        </p:spPr>
      </p:pic>
      <p:pic>
        <p:nvPicPr>
          <p:cNvPr id="8" name="Afbeelding 7"/>
          <p:cNvPicPr>
            <a:picLocks noChangeAspect="1"/>
          </p:cNvPicPr>
          <p:nvPr/>
        </p:nvPicPr>
        <p:blipFill>
          <a:blip r:embed="rId4"/>
          <a:stretch>
            <a:fillRect/>
          </a:stretch>
        </p:blipFill>
        <p:spPr>
          <a:xfrm>
            <a:off x="7890630" y="3374288"/>
            <a:ext cx="658425" cy="877900"/>
          </a:xfrm>
          <a:prstGeom prst="rect">
            <a:avLst/>
          </a:prstGeom>
        </p:spPr>
      </p:pic>
      <p:pic>
        <p:nvPicPr>
          <p:cNvPr id="9" name="Afbeelding 8"/>
          <p:cNvPicPr>
            <a:picLocks noChangeAspect="1"/>
          </p:cNvPicPr>
          <p:nvPr/>
        </p:nvPicPr>
        <p:blipFill>
          <a:blip r:embed="rId4"/>
          <a:stretch>
            <a:fillRect/>
          </a:stretch>
        </p:blipFill>
        <p:spPr>
          <a:xfrm>
            <a:off x="7232205" y="3367528"/>
            <a:ext cx="658425" cy="877900"/>
          </a:xfrm>
          <a:prstGeom prst="rect">
            <a:avLst/>
          </a:prstGeom>
        </p:spPr>
      </p:pic>
      <p:pic>
        <p:nvPicPr>
          <p:cNvPr id="10" name="Afbeelding 9"/>
          <p:cNvPicPr>
            <a:picLocks noChangeAspect="1"/>
          </p:cNvPicPr>
          <p:nvPr/>
        </p:nvPicPr>
        <p:blipFill>
          <a:blip r:embed="rId4"/>
          <a:stretch>
            <a:fillRect/>
          </a:stretch>
        </p:blipFill>
        <p:spPr>
          <a:xfrm>
            <a:off x="8580933" y="2496388"/>
            <a:ext cx="658425" cy="877900"/>
          </a:xfrm>
          <a:prstGeom prst="rect">
            <a:avLst/>
          </a:prstGeom>
        </p:spPr>
      </p:pic>
      <p:pic>
        <p:nvPicPr>
          <p:cNvPr id="11" name="Afbeelding 10"/>
          <p:cNvPicPr>
            <a:picLocks noChangeAspect="1"/>
          </p:cNvPicPr>
          <p:nvPr/>
        </p:nvPicPr>
        <p:blipFill>
          <a:blip r:embed="rId4"/>
          <a:stretch>
            <a:fillRect/>
          </a:stretch>
        </p:blipFill>
        <p:spPr>
          <a:xfrm>
            <a:off x="7913797" y="2496388"/>
            <a:ext cx="658425" cy="877900"/>
          </a:xfrm>
          <a:prstGeom prst="rect">
            <a:avLst/>
          </a:prstGeom>
        </p:spPr>
      </p:pic>
      <p:pic>
        <p:nvPicPr>
          <p:cNvPr id="12" name="Afbeelding 11"/>
          <p:cNvPicPr>
            <a:picLocks noChangeAspect="1"/>
          </p:cNvPicPr>
          <p:nvPr/>
        </p:nvPicPr>
        <p:blipFill>
          <a:blip r:embed="rId4"/>
          <a:stretch>
            <a:fillRect/>
          </a:stretch>
        </p:blipFill>
        <p:spPr>
          <a:xfrm>
            <a:off x="7250060" y="2489628"/>
            <a:ext cx="658425" cy="877900"/>
          </a:xfrm>
          <a:prstGeom prst="rect">
            <a:avLst/>
          </a:prstGeom>
        </p:spPr>
      </p:pic>
      <p:pic>
        <p:nvPicPr>
          <p:cNvPr id="13" name="Afbeelding 12"/>
          <p:cNvPicPr>
            <a:picLocks noChangeAspect="1"/>
          </p:cNvPicPr>
          <p:nvPr/>
        </p:nvPicPr>
        <p:blipFill>
          <a:blip r:embed="rId4"/>
          <a:stretch>
            <a:fillRect/>
          </a:stretch>
        </p:blipFill>
        <p:spPr>
          <a:xfrm>
            <a:off x="8563512" y="1618488"/>
            <a:ext cx="658425" cy="877900"/>
          </a:xfrm>
          <a:prstGeom prst="rect">
            <a:avLst/>
          </a:prstGeom>
        </p:spPr>
      </p:pic>
      <p:pic>
        <p:nvPicPr>
          <p:cNvPr id="14" name="Afbeelding 13"/>
          <p:cNvPicPr>
            <a:picLocks noChangeAspect="1"/>
          </p:cNvPicPr>
          <p:nvPr/>
        </p:nvPicPr>
        <p:blipFill>
          <a:blip r:embed="rId4"/>
          <a:stretch>
            <a:fillRect/>
          </a:stretch>
        </p:blipFill>
        <p:spPr>
          <a:xfrm>
            <a:off x="7907352" y="1614748"/>
            <a:ext cx="658425" cy="877900"/>
          </a:xfrm>
          <a:prstGeom prst="rect">
            <a:avLst/>
          </a:prstGeom>
        </p:spPr>
      </p:pic>
      <p:pic>
        <p:nvPicPr>
          <p:cNvPr id="15" name="Afbeelding 14"/>
          <p:cNvPicPr>
            <a:picLocks noChangeAspect="1"/>
          </p:cNvPicPr>
          <p:nvPr/>
        </p:nvPicPr>
        <p:blipFill>
          <a:blip r:embed="rId4"/>
          <a:stretch>
            <a:fillRect/>
          </a:stretch>
        </p:blipFill>
        <p:spPr>
          <a:xfrm>
            <a:off x="8542874" y="4252188"/>
            <a:ext cx="658425" cy="877900"/>
          </a:xfrm>
          <a:prstGeom prst="rect">
            <a:avLst/>
          </a:prstGeom>
        </p:spPr>
      </p:pic>
      <p:pic>
        <p:nvPicPr>
          <p:cNvPr id="16" name="Afbeelding 15"/>
          <p:cNvPicPr>
            <a:picLocks noChangeAspect="1"/>
          </p:cNvPicPr>
          <p:nvPr/>
        </p:nvPicPr>
        <p:blipFill>
          <a:blip r:embed="rId4"/>
          <a:stretch>
            <a:fillRect/>
          </a:stretch>
        </p:blipFill>
        <p:spPr>
          <a:xfrm>
            <a:off x="7902214" y="4252378"/>
            <a:ext cx="658425" cy="877900"/>
          </a:xfrm>
          <a:prstGeom prst="rect">
            <a:avLst/>
          </a:prstGeom>
        </p:spPr>
      </p:pic>
      <p:pic>
        <p:nvPicPr>
          <p:cNvPr id="17" name="Afbeelding 16"/>
          <p:cNvPicPr>
            <a:picLocks noChangeAspect="1"/>
          </p:cNvPicPr>
          <p:nvPr/>
        </p:nvPicPr>
        <p:blipFill>
          <a:blip r:embed="rId4"/>
          <a:stretch>
            <a:fillRect/>
          </a:stretch>
        </p:blipFill>
        <p:spPr>
          <a:xfrm>
            <a:off x="7255372" y="4252188"/>
            <a:ext cx="658425" cy="877900"/>
          </a:xfrm>
          <a:prstGeom prst="rect">
            <a:avLst/>
          </a:prstGeom>
        </p:spPr>
      </p:pic>
      <p:pic>
        <p:nvPicPr>
          <p:cNvPr id="18" name="Afbeelding 17"/>
          <p:cNvPicPr>
            <a:picLocks noChangeAspect="1"/>
          </p:cNvPicPr>
          <p:nvPr/>
        </p:nvPicPr>
        <p:blipFill>
          <a:blip r:embed="rId4"/>
          <a:stretch>
            <a:fillRect/>
          </a:stretch>
        </p:blipFill>
        <p:spPr>
          <a:xfrm>
            <a:off x="8542874" y="3381048"/>
            <a:ext cx="658425" cy="877900"/>
          </a:xfrm>
          <a:prstGeom prst="rect">
            <a:avLst/>
          </a:prstGeom>
        </p:spPr>
      </p:pic>
      <p:pic>
        <p:nvPicPr>
          <p:cNvPr id="19" name="Afbeelding 18"/>
          <p:cNvPicPr>
            <a:picLocks noChangeAspect="1"/>
          </p:cNvPicPr>
          <p:nvPr/>
        </p:nvPicPr>
        <p:blipFill>
          <a:blip r:embed="rId4"/>
          <a:stretch>
            <a:fillRect/>
          </a:stretch>
        </p:blipFill>
        <p:spPr>
          <a:xfrm>
            <a:off x="7253700" y="6014748"/>
            <a:ext cx="658425" cy="877900"/>
          </a:xfrm>
          <a:prstGeom prst="rect">
            <a:avLst/>
          </a:prstGeom>
        </p:spPr>
      </p:pic>
      <p:pic>
        <p:nvPicPr>
          <p:cNvPr id="20" name="Afbeelding 19"/>
          <p:cNvPicPr>
            <a:picLocks noChangeAspect="1"/>
          </p:cNvPicPr>
          <p:nvPr/>
        </p:nvPicPr>
        <p:blipFill>
          <a:blip r:embed="rId4"/>
          <a:stretch>
            <a:fillRect/>
          </a:stretch>
        </p:blipFill>
        <p:spPr>
          <a:xfrm>
            <a:off x="8579757" y="5143608"/>
            <a:ext cx="658425" cy="877900"/>
          </a:xfrm>
          <a:prstGeom prst="rect">
            <a:avLst/>
          </a:prstGeom>
        </p:spPr>
      </p:pic>
      <p:pic>
        <p:nvPicPr>
          <p:cNvPr id="21" name="Afbeelding 20"/>
          <p:cNvPicPr>
            <a:picLocks noChangeAspect="1"/>
          </p:cNvPicPr>
          <p:nvPr/>
        </p:nvPicPr>
        <p:blipFill>
          <a:blip r:embed="rId4"/>
          <a:stretch>
            <a:fillRect/>
          </a:stretch>
        </p:blipFill>
        <p:spPr>
          <a:xfrm>
            <a:off x="7913797" y="5140408"/>
            <a:ext cx="658425" cy="877900"/>
          </a:xfrm>
          <a:prstGeom prst="rect">
            <a:avLst/>
          </a:prstGeom>
        </p:spPr>
      </p:pic>
      <p:pic>
        <p:nvPicPr>
          <p:cNvPr id="22" name="Afbeelding 21"/>
          <p:cNvPicPr>
            <a:picLocks noChangeAspect="1"/>
          </p:cNvPicPr>
          <p:nvPr/>
        </p:nvPicPr>
        <p:blipFill>
          <a:blip r:embed="rId4"/>
          <a:stretch>
            <a:fillRect/>
          </a:stretch>
        </p:blipFill>
        <p:spPr>
          <a:xfrm>
            <a:off x="7270550" y="5136848"/>
            <a:ext cx="658425" cy="877900"/>
          </a:xfrm>
          <a:prstGeom prst="rect">
            <a:avLst/>
          </a:prstGeom>
        </p:spPr>
      </p:pic>
      <p:pic>
        <p:nvPicPr>
          <p:cNvPr id="23" name="Afbeelding 22"/>
          <p:cNvPicPr>
            <a:picLocks noChangeAspect="1"/>
          </p:cNvPicPr>
          <p:nvPr/>
        </p:nvPicPr>
        <p:blipFill>
          <a:blip r:embed="rId4"/>
          <a:stretch>
            <a:fillRect/>
          </a:stretch>
        </p:blipFill>
        <p:spPr>
          <a:xfrm>
            <a:off x="7929892" y="6021508"/>
            <a:ext cx="658425" cy="877900"/>
          </a:xfrm>
          <a:prstGeom prst="rect">
            <a:avLst/>
          </a:prstGeom>
        </p:spPr>
      </p:pic>
      <p:sp>
        <p:nvSpPr>
          <p:cNvPr id="24" name="Ovaal 23"/>
          <p:cNvSpPr/>
          <p:nvPr/>
        </p:nvSpPr>
        <p:spPr>
          <a:xfrm>
            <a:off x="9784080" y="1387897"/>
            <a:ext cx="2331720" cy="307940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nl-NL" dirty="0" smtClean="0"/>
              <a:t>&lt;= &lt;= &lt;=</a:t>
            </a:r>
          </a:p>
          <a:p>
            <a:pPr algn="ctr"/>
            <a:r>
              <a:rPr lang="nl-NL" dirty="0" smtClean="0"/>
              <a:t>Column </a:t>
            </a:r>
            <a:r>
              <a:rPr lang="nl-NL" dirty="0" err="1" smtClean="0"/>
              <a:t>with</a:t>
            </a:r>
            <a:r>
              <a:rPr lang="nl-NL" dirty="0" smtClean="0"/>
              <a:t> </a:t>
            </a:r>
            <a:r>
              <a:rPr lang="nl-NL" dirty="0" err="1" smtClean="0"/>
              <a:t>lots</a:t>
            </a:r>
            <a:r>
              <a:rPr lang="nl-NL" dirty="0" smtClean="0"/>
              <a:t> of small </a:t>
            </a:r>
            <a:r>
              <a:rPr lang="nl-NL" dirty="0" err="1" smtClean="0"/>
              <a:t>distilleries</a:t>
            </a:r>
            <a:r>
              <a:rPr lang="nl-NL" dirty="0" smtClean="0"/>
              <a:t>!</a:t>
            </a:r>
            <a:endParaRPr lang="nl-NL" dirty="0"/>
          </a:p>
        </p:txBody>
      </p:sp>
    </p:spTree>
    <p:extLst>
      <p:ext uri="{BB962C8B-B14F-4D97-AF65-F5344CB8AC3E}">
        <p14:creationId xmlns:p14="http://schemas.microsoft.com/office/powerpoint/2010/main" val="2363569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2" name="Afgeronde rechthoek 41"/>
          <p:cNvSpPr/>
          <p:nvPr/>
        </p:nvSpPr>
        <p:spPr>
          <a:xfrm>
            <a:off x="9625920" y="4737679"/>
            <a:ext cx="2113373" cy="129734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7" name="Afgeronde rechthoek 26"/>
          <p:cNvSpPr/>
          <p:nvPr/>
        </p:nvSpPr>
        <p:spPr>
          <a:xfrm>
            <a:off x="708971" y="5303520"/>
            <a:ext cx="5679614" cy="7112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solidFill>
                <a:prstClr val="white"/>
              </a:solidFill>
            </a:endParaRPr>
          </a:p>
        </p:txBody>
      </p:sp>
      <p:sp>
        <p:nvSpPr>
          <p:cNvPr id="26" name="Afgeronde rechthoek 25"/>
          <p:cNvSpPr/>
          <p:nvPr/>
        </p:nvSpPr>
        <p:spPr>
          <a:xfrm>
            <a:off x="708971" y="3213354"/>
            <a:ext cx="5763768" cy="134416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prstClr val="white"/>
              </a:solidFill>
            </a:endParaRPr>
          </a:p>
        </p:txBody>
      </p:sp>
      <p:sp>
        <p:nvSpPr>
          <p:cNvPr id="25" name="Afgeronde rechthoek 24"/>
          <p:cNvSpPr/>
          <p:nvPr/>
        </p:nvSpPr>
        <p:spPr>
          <a:xfrm>
            <a:off x="847320" y="1704490"/>
            <a:ext cx="6099049" cy="12308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prstClr val="white"/>
              </a:solidFill>
            </a:endParaRPr>
          </a:p>
        </p:txBody>
      </p:sp>
      <p:sp>
        <p:nvSpPr>
          <p:cNvPr id="2" name="Titel 1"/>
          <p:cNvSpPr>
            <a:spLocks noGrp="1"/>
          </p:cNvSpPr>
          <p:nvPr>
            <p:ph type="title"/>
          </p:nvPr>
        </p:nvSpPr>
        <p:spPr/>
        <p:txBody>
          <a:bodyPr>
            <a:normAutofit/>
          </a:bodyPr>
          <a:lstStyle/>
          <a:p>
            <a:r>
              <a:rPr lang="nl-NL" b="1" dirty="0" smtClean="0"/>
              <a:t>“</a:t>
            </a:r>
            <a:r>
              <a:rPr lang="nl-NL" b="1" dirty="0" err="1" smtClean="0"/>
              <a:t>And</a:t>
            </a:r>
            <a:r>
              <a:rPr lang="nl-NL" b="1" dirty="0" smtClean="0"/>
              <a:t> </a:t>
            </a:r>
            <a:r>
              <a:rPr lang="nl-NL" b="1" dirty="0" err="1" smtClean="0"/>
              <a:t>how</a:t>
            </a:r>
            <a:r>
              <a:rPr lang="nl-NL" b="1" dirty="0" smtClean="0"/>
              <a:t> </a:t>
            </a:r>
            <a:r>
              <a:rPr lang="nl-NL" b="1" dirty="0" err="1" smtClean="0"/>
              <a:t>would</a:t>
            </a:r>
            <a:r>
              <a:rPr lang="nl-NL" b="1" dirty="0" smtClean="0"/>
              <a:t> </a:t>
            </a:r>
            <a:r>
              <a:rPr lang="nl-NL" b="1" dirty="0" err="1" smtClean="0"/>
              <a:t>you</a:t>
            </a:r>
            <a:r>
              <a:rPr lang="nl-NL" b="1" dirty="0" smtClean="0"/>
              <a:t> </a:t>
            </a:r>
            <a:r>
              <a:rPr lang="nl-NL" b="1" dirty="0" err="1" smtClean="0"/>
              <a:t>supply</a:t>
            </a:r>
            <a:r>
              <a:rPr lang="nl-NL" b="1" dirty="0" smtClean="0"/>
              <a:t> </a:t>
            </a:r>
            <a:r>
              <a:rPr lang="nl-NL" b="1" dirty="0" err="1" smtClean="0"/>
              <a:t>them</a:t>
            </a:r>
            <a:r>
              <a:rPr lang="nl-NL" b="1" dirty="0" smtClean="0"/>
              <a:t> </a:t>
            </a:r>
            <a:r>
              <a:rPr lang="nl-NL" b="1" dirty="0" err="1" smtClean="0"/>
              <a:t>with</a:t>
            </a:r>
            <a:r>
              <a:rPr lang="nl-NL" b="1" dirty="0" smtClean="0"/>
              <a:t> </a:t>
            </a:r>
            <a:r>
              <a:rPr lang="nl-NL" b="1" dirty="0" err="1" smtClean="0"/>
              <a:t>liquids</a:t>
            </a:r>
            <a:r>
              <a:rPr lang="nl-NL" b="1" dirty="0" smtClean="0"/>
              <a:t>, </a:t>
            </a:r>
            <a:r>
              <a:rPr lang="nl-NL" b="1" dirty="0" err="1" smtClean="0"/>
              <a:t>and</a:t>
            </a:r>
            <a:r>
              <a:rPr lang="nl-NL" b="1" dirty="0" smtClean="0"/>
              <a:t> turn </a:t>
            </a:r>
            <a:r>
              <a:rPr lang="nl-NL" b="1" dirty="0" err="1" smtClean="0"/>
              <a:t>them</a:t>
            </a:r>
            <a:r>
              <a:rPr lang="nl-NL" b="1" dirty="0" smtClean="0"/>
              <a:t> on/off?”</a:t>
            </a:r>
            <a:endParaRPr lang="nl-NL" b="1" dirty="0"/>
          </a:p>
        </p:txBody>
      </p:sp>
      <p:sp>
        <p:nvSpPr>
          <p:cNvPr id="3" name="Tijdelijke aanduiding voor inhoud 2"/>
          <p:cNvSpPr>
            <a:spLocks noGrp="1"/>
          </p:cNvSpPr>
          <p:nvPr>
            <p:ph idx="1"/>
          </p:nvPr>
        </p:nvSpPr>
        <p:spPr>
          <a:xfrm>
            <a:off x="847320" y="1857044"/>
            <a:ext cx="10515600" cy="4351338"/>
          </a:xfrm>
        </p:spPr>
        <p:txBody>
          <a:bodyPr>
            <a:normAutofit/>
          </a:bodyPr>
          <a:lstStyle/>
          <a:p>
            <a:pPr marL="0" indent="0">
              <a:buNone/>
            </a:pPr>
            <a:r>
              <a:rPr lang="en-US" dirty="0" smtClean="0"/>
              <a:t>They fill from above with reflux.</a:t>
            </a:r>
          </a:p>
          <a:p>
            <a:pPr marL="0" indent="0">
              <a:buNone/>
            </a:pPr>
            <a:r>
              <a:rPr lang="en-US" dirty="0" smtClean="0"/>
              <a:t>That turns them on so they start distilling. </a:t>
            </a:r>
          </a:p>
          <a:p>
            <a:pPr marL="0" indent="0">
              <a:buNone/>
            </a:pPr>
            <a:endParaRPr lang="en-US" dirty="0" smtClean="0"/>
          </a:p>
          <a:p>
            <a:pPr marL="0" indent="0">
              <a:buNone/>
            </a:pPr>
            <a:r>
              <a:rPr lang="en-US" dirty="0" smtClean="0"/>
              <a:t>“And how to turn them off, if we want</a:t>
            </a:r>
          </a:p>
          <a:p>
            <a:pPr marL="0" indent="0">
              <a:buNone/>
            </a:pPr>
            <a:r>
              <a:rPr lang="en-US" dirty="0"/>
              <a:t>t</a:t>
            </a:r>
            <a:r>
              <a:rPr lang="en-US" dirty="0" smtClean="0"/>
              <a:t>o make whisky or rum or brandy?”</a:t>
            </a:r>
          </a:p>
          <a:p>
            <a:pPr marL="0" indent="0">
              <a:buNone/>
            </a:pPr>
            <a:endParaRPr lang="en-US" dirty="0"/>
          </a:p>
          <a:p>
            <a:pPr marL="0" indent="0">
              <a:buNone/>
            </a:pPr>
            <a:endParaRPr lang="en-US" dirty="0" smtClean="0"/>
          </a:p>
          <a:p>
            <a:pPr marL="0" indent="0">
              <a:buNone/>
            </a:pPr>
            <a:r>
              <a:rPr lang="en-US" dirty="0" smtClean="0"/>
              <a:t>By </a:t>
            </a:r>
            <a:r>
              <a:rPr lang="en-US" dirty="0" smtClean="0"/>
              <a:t>managing reflux amounts exactly!</a:t>
            </a:r>
            <a:endParaRPr lang="en-US" dirty="0" smtClean="0"/>
          </a:p>
        </p:txBody>
      </p:sp>
      <p:sp>
        <p:nvSpPr>
          <p:cNvPr id="5" name="Rechthoek 4"/>
          <p:cNvSpPr/>
          <p:nvPr/>
        </p:nvSpPr>
        <p:spPr>
          <a:xfrm>
            <a:off x="7141464" y="1618488"/>
            <a:ext cx="2221991" cy="52395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prstClr val="white"/>
              </a:solidFill>
            </a:endParaRPr>
          </a:p>
        </p:txBody>
      </p:sp>
      <p:pic>
        <p:nvPicPr>
          <p:cNvPr id="4" name="Afbeelding 3"/>
          <p:cNvPicPr>
            <a:picLocks noChangeAspect="1"/>
          </p:cNvPicPr>
          <p:nvPr/>
        </p:nvPicPr>
        <p:blipFill>
          <a:blip r:embed="rId3"/>
          <a:stretch>
            <a:fillRect/>
          </a:stretch>
        </p:blipFill>
        <p:spPr>
          <a:xfrm>
            <a:off x="7251192" y="1614748"/>
            <a:ext cx="656160" cy="874880"/>
          </a:xfrm>
          <a:prstGeom prst="rect">
            <a:avLst/>
          </a:prstGeom>
        </p:spPr>
      </p:pic>
      <p:pic>
        <p:nvPicPr>
          <p:cNvPr id="7" name="Afbeelding 6"/>
          <p:cNvPicPr>
            <a:picLocks noChangeAspect="1"/>
          </p:cNvPicPr>
          <p:nvPr/>
        </p:nvPicPr>
        <p:blipFill>
          <a:blip r:embed="rId4"/>
          <a:stretch>
            <a:fillRect/>
          </a:stretch>
        </p:blipFill>
        <p:spPr>
          <a:xfrm>
            <a:off x="8560639" y="6035028"/>
            <a:ext cx="658425" cy="877900"/>
          </a:xfrm>
          <a:prstGeom prst="rect">
            <a:avLst/>
          </a:prstGeom>
        </p:spPr>
      </p:pic>
      <p:pic>
        <p:nvPicPr>
          <p:cNvPr id="8" name="Afbeelding 7"/>
          <p:cNvPicPr>
            <a:picLocks noChangeAspect="1"/>
          </p:cNvPicPr>
          <p:nvPr/>
        </p:nvPicPr>
        <p:blipFill>
          <a:blip r:embed="rId4"/>
          <a:stretch>
            <a:fillRect/>
          </a:stretch>
        </p:blipFill>
        <p:spPr>
          <a:xfrm>
            <a:off x="7890630" y="3374288"/>
            <a:ext cx="658425" cy="877900"/>
          </a:xfrm>
          <a:prstGeom prst="rect">
            <a:avLst/>
          </a:prstGeom>
        </p:spPr>
      </p:pic>
      <p:pic>
        <p:nvPicPr>
          <p:cNvPr id="9" name="Afbeelding 8"/>
          <p:cNvPicPr>
            <a:picLocks noChangeAspect="1"/>
          </p:cNvPicPr>
          <p:nvPr/>
        </p:nvPicPr>
        <p:blipFill>
          <a:blip r:embed="rId4"/>
          <a:stretch>
            <a:fillRect/>
          </a:stretch>
        </p:blipFill>
        <p:spPr>
          <a:xfrm>
            <a:off x="7232205" y="3367528"/>
            <a:ext cx="658425" cy="877900"/>
          </a:xfrm>
          <a:prstGeom prst="rect">
            <a:avLst/>
          </a:prstGeom>
        </p:spPr>
      </p:pic>
      <p:pic>
        <p:nvPicPr>
          <p:cNvPr id="10" name="Afbeelding 9"/>
          <p:cNvPicPr>
            <a:picLocks noChangeAspect="1"/>
          </p:cNvPicPr>
          <p:nvPr/>
        </p:nvPicPr>
        <p:blipFill>
          <a:blip r:embed="rId4"/>
          <a:stretch>
            <a:fillRect/>
          </a:stretch>
        </p:blipFill>
        <p:spPr>
          <a:xfrm>
            <a:off x="8580933" y="2496388"/>
            <a:ext cx="658425" cy="877900"/>
          </a:xfrm>
          <a:prstGeom prst="rect">
            <a:avLst/>
          </a:prstGeom>
        </p:spPr>
      </p:pic>
      <p:pic>
        <p:nvPicPr>
          <p:cNvPr id="11" name="Afbeelding 10"/>
          <p:cNvPicPr>
            <a:picLocks noChangeAspect="1"/>
          </p:cNvPicPr>
          <p:nvPr/>
        </p:nvPicPr>
        <p:blipFill>
          <a:blip r:embed="rId4"/>
          <a:stretch>
            <a:fillRect/>
          </a:stretch>
        </p:blipFill>
        <p:spPr>
          <a:xfrm>
            <a:off x="7913797" y="2496388"/>
            <a:ext cx="658425" cy="877900"/>
          </a:xfrm>
          <a:prstGeom prst="rect">
            <a:avLst/>
          </a:prstGeom>
        </p:spPr>
      </p:pic>
      <p:pic>
        <p:nvPicPr>
          <p:cNvPr id="12" name="Afbeelding 11"/>
          <p:cNvPicPr>
            <a:picLocks noChangeAspect="1"/>
          </p:cNvPicPr>
          <p:nvPr/>
        </p:nvPicPr>
        <p:blipFill>
          <a:blip r:embed="rId4"/>
          <a:stretch>
            <a:fillRect/>
          </a:stretch>
        </p:blipFill>
        <p:spPr>
          <a:xfrm>
            <a:off x="7250060" y="2489628"/>
            <a:ext cx="658425" cy="877900"/>
          </a:xfrm>
          <a:prstGeom prst="rect">
            <a:avLst/>
          </a:prstGeom>
        </p:spPr>
      </p:pic>
      <p:pic>
        <p:nvPicPr>
          <p:cNvPr id="13" name="Afbeelding 12"/>
          <p:cNvPicPr>
            <a:picLocks noChangeAspect="1"/>
          </p:cNvPicPr>
          <p:nvPr/>
        </p:nvPicPr>
        <p:blipFill>
          <a:blip r:embed="rId4"/>
          <a:stretch>
            <a:fillRect/>
          </a:stretch>
        </p:blipFill>
        <p:spPr>
          <a:xfrm>
            <a:off x="8563512" y="1618488"/>
            <a:ext cx="658425" cy="877900"/>
          </a:xfrm>
          <a:prstGeom prst="rect">
            <a:avLst/>
          </a:prstGeom>
        </p:spPr>
      </p:pic>
      <p:pic>
        <p:nvPicPr>
          <p:cNvPr id="14" name="Afbeelding 13"/>
          <p:cNvPicPr>
            <a:picLocks noChangeAspect="1"/>
          </p:cNvPicPr>
          <p:nvPr/>
        </p:nvPicPr>
        <p:blipFill>
          <a:blip r:embed="rId4"/>
          <a:stretch>
            <a:fillRect/>
          </a:stretch>
        </p:blipFill>
        <p:spPr>
          <a:xfrm>
            <a:off x="7907352" y="1614748"/>
            <a:ext cx="658425" cy="877900"/>
          </a:xfrm>
          <a:prstGeom prst="rect">
            <a:avLst/>
          </a:prstGeom>
        </p:spPr>
      </p:pic>
      <p:pic>
        <p:nvPicPr>
          <p:cNvPr id="15" name="Afbeelding 14"/>
          <p:cNvPicPr>
            <a:picLocks noChangeAspect="1"/>
          </p:cNvPicPr>
          <p:nvPr/>
        </p:nvPicPr>
        <p:blipFill>
          <a:blip r:embed="rId4"/>
          <a:stretch>
            <a:fillRect/>
          </a:stretch>
        </p:blipFill>
        <p:spPr>
          <a:xfrm>
            <a:off x="8542874" y="4252188"/>
            <a:ext cx="658425" cy="877900"/>
          </a:xfrm>
          <a:prstGeom prst="rect">
            <a:avLst/>
          </a:prstGeom>
        </p:spPr>
      </p:pic>
      <p:pic>
        <p:nvPicPr>
          <p:cNvPr id="16" name="Afbeelding 15"/>
          <p:cNvPicPr>
            <a:picLocks noChangeAspect="1"/>
          </p:cNvPicPr>
          <p:nvPr/>
        </p:nvPicPr>
        <p:blipFill>
          <a:blip r:embed="rId4"/>
          <a:stretch>
            <a:fillRect/>
          </a:stretch>
        </p:blipFill>
        <p:spPr>
          <a:xfrm>
            <a:off x="7902214" y="4252378"/>
            <a:ext cx="658425" cy="877900"/>
          </a:xfrm>
          <a:prstGeom prst="rect">
            <a:avLst/>
          </a:prstGeom>
        </p:spPr>
      </p:pic>
      <p:pic>
        <p:nvPicPr>
          <p:cNvPr id="17" name="Afbeelding 16"/>
          <p:cNvPicPr>
            <a:picLocks noChangeAspect="1"/>
          </p:cNvPicPr>
          <p:nvPr/>
        </p:nvPicPr>
        <p:blipFill>
          <a:blip r:embed="rId4"/>
          <a:stretch>
            <a:fillRect/>
          </a:stretch>
        </p:blipFill>
        <p:spPr>
          <a:xfrm>
            <a:off x="7255372" y="4252188"/>
            <a:ext cx="658425" cy="877900"/>
          </a:xfrm>
          <a:prstGeom prst="rect">
            <a:avLst/>
          </a:prstGeom>
        </p:spPr>
      </p:pic>
      <p:pic>
        <p:nvPicPr>
          <p:cNvPr id="18" name="Afbeelding 17"/>
          <p:cNvPicPr>
            <a:picLocks noChangeAspect="1"/>
          </p:cNvPicPr>
          <p:nvPr/>
        </p:nvPicPr>
        <p:blipFill>
          <a:blip r:embed="rId4"/>
          <a:stretch>
            <a:fillRect/>
          </a:stretch>
        </p:blipFill>
        <p:spPr>
          <a:xfrm>
            <a:off x="8542874" y="3381048"/>
            <a:ext cx="658425" cy="877900"/>
          </a:xfrm>
          <a:prstGeom prst="rect">
            <a:avLst/>
          </a:prstGeom>
        </p:spPr>
      </p:pic>
      <p:pic>
        <p:nvPicPr>
          <p:cNvPr id="19" name="Afbeelding 18"/>
          <p:cNvPicPr>
            <a:picLocks noChangeAspect="1"/>
          </p:cNvPicPr>
          <p:nvPr/>
        </p:nvPicPr>
        <p:blipFill>
          <a:blip r:embed="rId4"/>
          <a:stretch>
            <a:fillRect/>
          </a:stretch>
        </p:blipFill>
        <p:spPr>
          <a:xfrm>
            <a:off x="7253700" y="6014748"/>
            <a:ext cx="658425" cy="877900"/>
          </a:xfrm>
          <a:prstGeom prst="rect">
            <a:avLst/>
          </a:prstGeom>
        </p:spPr>
      </p:pic>
      <p:pic>
        <p:nvPicPr>
          <p:cNvPr id="20" name="Afbeelding 19"/>
          <p:cNvPicPr>
            <a:picLocks noChangeAspect="1"/>
          </p:cNvPicPr>
          <p:nvPr/>
        </p:nvPicPr>
        <p:blipFill>
          <a:blip r:embed="rId4"/>
          <a:stretch>
            <a:fillRect/>
          </a:stretch>
        </p:blipFill>
        <p:spPr>
          <a:xfrm>
            <a:off x="8579757" y="5143608"/>
            <a:ext cx="658425" cy="877900"/>
          </a:xfrm>
          <a:prstGeom prst="rect">
            <a:avLst/>
          </a:prstGeom>
        </p:spPr>
      </p:pic>
      <p:pic>
        <p:nvPicPr>
          <p:cNvPr id="21" name="Afbeelding 20"/>
          <p:cNvPicPr>
            <a:picLocks noChangeAspect="1"/>
          </p:cNvPicPr>
          <p:nvPr/>
        </p:nvPicPr>
        <p:blipFill>
          <a:blip r:embed="rId4"/>
          <a:stretch>
            <a:fillRect/>
          </a:stretch>
        </p:blipFill>
        <p:spPr>
          <a:xfrm>
            <a:off x="7913797" y="5140408"/>
            <a:ext cx="658425" cy="877900"/>
          </a:xfrm>
          <a:prstGeom prst="rect">
            <a:avLst/>
          </a:prstGeom>
        </p:spPr>
      </p:pic>
      <p:pic>
        <p:nvPicPr>
          <p:cNvPr id="22" name="Afbeelding 21"/>
          <p:cNvPicPr>
            <a:picLocks noChangeAspect="1"/>
          </p:cNvPicPr>
          <p:nvPr/>
        </p:nvPicPr>
        <p:blipFill>
          <a:blip r:embed="rId4"/>
          <a:stretch>
            <a:fillRect/>
          </a:stretch>
        </p:blipFill>
        <p:spPr>
          <a:xfrm>
            <a:off x="7270550" y="5136848"/>
            <a:ext cx="658425" cy="877900"/>
          </a:xfrm>
          <a:prstGeom prst="rect">
            <a:avLst/>
          </a:prstGeom>
        </p:spPr>
      </p:pic>
      <p:pic>
        <p:nvPicPr>
          <p:cNvPr id="23" name="Afbeelding 22"/>
          <p:cNvPicPr>
            <a:picLocks noChangeAspect="1"/>
          </p:cNvPicPr>
          <p:nvPr/>
        </p:nvPicPr>
        <p:blipFill>
          <a:blip r:embed="rId4"/>
          <a:stretch>
            <a:fillRect/>
          </a:stretch>
        </p:blipFill>
        <p:spPr>
          <a:xfrm>
            <a:off x="7929892" y="6021508"/>
            <a:ext cx="658425" cy="877900"/>
          </a:xfrm>
          <a:prstGeom prst="rect">
            <a:avLst/>
          </a:prstGeom>
        </p:spPr>
      </p:pic>
      <p:sp>
        <p:nvSpPr>
          <p:cNvPr id="24" name="Ovaal 23"/>
          <p:cNvSpPr/>
          <p:nvPr/>
        </p:nvSpPr>
        <p:spPr>
          <a:xfrm>
            <a:off x="9784080" y="1387897"/>
            <a:ext cx="2331720" cy="307940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nl-NL" dirty="0" smtClean="0">
                <a:solidFill>
                  <a:prstClr val="black"/>
                </a:solidFill>
              </a:rPr>
              <a:t>&lt;= &lt;= &lt;=</a:t>
            </a:r>
          </a:p>
          <a:p>
            <a:pPr algn="ctr"/>
            <a:r>
              <a:rPr lang="nl-NL" dirty="0" smtClean="0">
                <a:solidFill>
                  <a:prstClr val="black"/>
                </a:solidFill>
              </a:rPr>
              <a:t>Reflux </a:t>
            </a:r>
            <a:r>
              <a:rPr lang="nl-NL" dirty="0" err="1" smtClean="0">
                <a:solidFill>
                  <a:prstClr val="black"/>
                </a:solidFill>
              </a:rPr>
              <a:t>fills</a:t>
            </a:r>
            <a:r>
              <a:rPr lang="nl-NL" dirty="0" smtClean="0">
                <a:solidFill>
                  <a:prstClr val="black"/>
                </a:solidFill>
              </a:rPr>
              <a:t> </a:t>
            </a:r>
            <a:r>
              <a:rPr lang="nl-NL" dirty="0" err="1" smtClean="0">
                <a:solidFill>
                  <a:prstClr val="black"/>
                </a:solidFill>
              </a:rPr>
              <a:t>nano</a:t>
            </a:r>
            <a:r>
              <a:rPr lang="nl-NL" dirty="0" smtClean="0">
                <a:solidFill>
                  <a:prstClr val="black"/>
                </a:solidFill>
              </a:rPr>
              <a:t> </a:t>
            </a:r>
            <a:r>
              <a:rPr lang="nl-NL" dirty="0" err="1" smtClean="0">
                <a:solidFill>
                  <a:prstClr val="black"/>
                </a:solidFill>
              </a:rPr>
              <a:t>stills</a:t>
            </a:r>
            <a:r>
              <a:rPr lang="nl-NL" dirty="0" smtClean="0">
                <a:solidFill>
                  <a:prstClr val="black"/>
                </a:solidFill>
              </a:rPr>
              <a:t> </a:t>
            </a:r>
            <a:r>
              <a:rPr lang="nl-NL" dirty="0" err="1" smtClean="0">
                <a:solidFill>
                  <a:prstClr val="black"/>
                </a:solidFill>
              </a:rPr>
              <a:t>from</a:t>
            </a:r>
            <a:r>
              <a:rPr lang="nl-NL" dirty="0" smtClean="0">
                <a:solidFill>
                  <a:prstClr val="black"/>
                </a:solidFill>
              </a:rPr>
              <a:t> </a:t>
            </a:r>
            <a:r>
              <a:rPr lang="nl-NL" dirty="0" err="1" smtClean="0">
                <a:solidFill>
                  <a:prstClr val="black"/>
                </a:solidFill>
              </a:rPr>
              <a:t>above</a:t>
            </a:r>
            <a:r>
              <a:rPr lang="nl-NL" dirty="0" smtClean="0">
                <a:solidFill>
                  <a:prstClr val="black"/>
                </a:solidFill>
              </a:rPr>
              <a:t>. </a:t>
            </a:r>
            <a:r>
              <a:rPr lang="nl-NL" dirty="0" err="1" smtClean="0">
                <a:solidFill>
                  <a:prstClr val="black"/>
                </a:solidFill>
              </a:rPr>
              <a:t>Gases</a:t>
            </a:r>
            <a:r>
              <a:rPr lang="nl-NL" dirty="0" smtClean="0">
                <a:solidFill>
                  <a:prstClr val="black"/>
                </a:solidFill>
              </a:rPr>
              <a:t> </a:t>
            </a:r>
            <a:r>
              <a:rPr lang="nl-NL" dirty="0" err="1" smtClean="0">
                <a:solidFill>
                  <a:prstClr val="black"/>
                </a:solidFill>
              </a:rPr>
              <a:t>rise</a:t>
            </a:r>
            <a:r>
              <a:rPr lang="nl-NL" dirty="0" smtClean="0">
                <a:solidFill>
                  <a:prstClr val="black"/>
                </a:solidFill>
              </a:rPr>
              <a:t> </a:t>
            </a:r>
            <a:r>
              <a:rPr lang="nl-NL" dirty="0" err="1" smtClean="0">
                <a:solidFill>
                  <a:prstClr val="black"/>
                </a:solidFill>
              </a:rPr>
              <a:t>from</a:t>
            </a:r>
            <a:r>
              <a:rPr lang="nl-NL" dirty="0" smtClean="0">
                <a:solidFill>
                  <a:prstClr val="black"/>
                </a:solidFill>
              </a:rPr>
              <a:t> </a:t>
            </a:r>
            <a:r>
              <a:rPr lang="nl-NL" dirty="0" err="1" smtClean="0">
                <a:solidFill>
                  <a:prstClr val="black"/>
                </a:solidFill>
              </a:rPr>
              <a:t>the</a:t>
            </a:r>
            <a:r>
              <a:rPr lang="nl-NL" dirty="0" smtClean="0">
                <a:solidFill>
                  <a:prstClr val="black"/>
                </a:solidFill>
              </a:rPr>
              <a:t> </a:t>
            </a:r>
            <a:r>
              <a:rPr lang="nl-NL" dirty="0" err="1" smtClean="0">
                <a:solidFill>
                  <a:prstClr val="black"/>
                </a:solidFill>
              </a:rPr>
              <a:t>bottom</a:t>
            </a:r>
            <a:r>
              <a:rPr lang="nl-NL" dirty="0" smtClean="0">
                <a:solidFill>
                  <a:prstClr val="black"/>
                </a:solidFill>
              </a:rPr>
              <a:t>. </a:t>
            </a:r>
            <a:r>
              <a:rPr lang="nl-NL" dirty="0" err="1" smtClean="0">
                <a:solidFill>
                  <a:prstClr val="black"/>
                </a:solidFill>
              </a:rPr>
              <a:t>They</a:t>
            </a:r>
            <a:r>
              <a:rPr lang="nl-NL" dirty="0" smtClean="0">
                <a:solidFill>
                  <a:prstClr val="black"/>
                </a:solidFill>
              </a:rPr>
              <a:t> </a:t>
            </a:r>
            <a:r>
              <a:rPr lang="nl-NL" dirty="0" err="1" smtClean="0">
                <a:solidFill>
                  <a:prstClr val="black"/>
                </a:solidFill>
              </a:rPr>
              <a:t>mingle</a:t>
            </a:r>
            <a:r>
              <a:rPr lang="nl-NL" dirty="0" smtClean="0">
                <a:solidFill>
                  <a:prstClr val="black"/>
                </a:solidFill>
              </a:rPr>
              <a:t> </a:t>
            </a:r>
            <a:r>
              <a:rPr lang="nl-NL" dirty="0" err="1" smtClean="0">
                <a:solidFill>
                  <a:prstClr val="black"/>
                </a:solidFill>
              </a:rPr>
              <a:t>and</a:t>
            </a:r>
            <a:r>
              <a:rPr lang="nl-NL" dirty="0" smtClean="0">
                <a:solidFill>
                  <a:prstClr val="black"/>
                </a:solidFill>
              </a:rPr>
              <a:t> </a:t>
            </a:r>
            <a:r>
              <a:rPr lang="nl-NL" dirty="0" err="1" smtClean="0">
                <a:solidFill>
                  <a:prstClr val="black"/>
                </a:solidFill>
              </a:rPr>
              <a:t>redistill</a:t>
            </a:r>
            <a:r>
              <a:rPr lang="nl-NL" dirty="0" smtClean="0">
                <a:solidFill>
                  <a:prstClr val="black"/>
                </a:solidFill>
              </a:rPr>
              <a:t>!</a:t>
            </a:r>
            <a:endParaRPr lang="nl-NL" dirty="0">
              <a:solidFill>
                <a:prstClr val="black"/>
              </a:solidFill>
            </a:endParaRPr>
          </a:p>
        </p:txBody>
      </p:sp>
      <p:sp>
        <p:nvSpPr>
          <p:cNvPr id="6" name="PIJL-OMLAAG 5"/>
          <p:cNvSpPr/>
          <p:nvPr/>
        </p:nvSpPr>
        <p:spPr>
          <a:xfrm>
            <a:off x="8384607" y="1614748"/>
            <a:ext cx="697687" cy="18587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8" name="Afbeelding 27"/>
          <p:cNvPicPr>
            <a:picLocks noChangeAspect="1"/>
          </p:cNvPicPr>
          <p:nvPr/>
        </p:nvPicPr>
        <p:blipFill>
          <a:blip r:embed="rId5"/>
          <a:stretch>
            <a:fillRect/>
          </a:stretch>
        </p:blipFill>
        <p:spPr>
          <a:xfrm>
            <a:off x="7547223" y="1629211"/>
            <a:ext cx="737680" cy="1871634"/>
          </a:xfrm>
          <a:prstGeom prst="rect">
            <a:avLst/>
          </a:prstGeom>
        </p:spPr>
      </p:pic>
      <p:sp>
        <p:nvSpPr>
          <p:cNvPr id="29" name="PIJL-OMLAAG 28"/>
          <p:cNvSpPr/>
          <p:nvPr/>
        </p:nvSpPr>
        <p:spPr>
          <a:xfrm rot="10800000">
            <a:off x="7517837" y="4528619"/>
            <a:ext cx="1534132" cy="2064540"/>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0" name="Bliksemflits 29"/>
          <p:cNvSpPr/>
          <p:nvPr/>
        </p:nvSpPr>
        <p:spPr>
          <a:xfrm>
            <a:off x="8010144" y="3806478"/>
            <a:ext cx="649224" cy="555210"/>
          </a:xfrm>
          <a:prstGeom prst="lightningBol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4" name="PIJL-OMLAAG 33"/>
          <p:cNvSpPr/>
          <p:nvPr/>
        </p:nvSpPr>
        <p:spPr>
          <a:xfrm>
            <a:off x="7368840" y="5606444"/>
            <a:ext cx="301752" cy="4887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35" name="Afbeelding 34"/>
          <p:cNvPicPr>
            <a:picLocks noChangeAspect="1"/>
          </p:cNvPicPr>
          <p:nvPr/>
        </p:nvPicPr>
        <p:blipFill>
          <a:blip r:embed="rId6"/>
          <a:stretch>
            <a:fillRect/>
          </a:stretch>
        </p:blipFill>
        <p:spPr>
          <a:xfrm>
            <a:off x="8818837" y="5641753"/>
            <a:ext cx="341406" cy="506012"/>
          </a:xfrm>
          <a:prstGeom prst="rect">
            <a:avLst/>
          </a:prstGeom>
        </p:spPr>
      </p:pic>
      <p:pic>
        <p:nvPicPr>
          <p:cNvPr id="38" name="Afbeelding 37"/>
          <p:cNvPicPr>
            <a:picLocks noChangeAspect="1"/>
          </p:cNvPicPr>
          <p:nvPr/>
        </p:nvPicPr>
        <p:blipFill>
          <a:blip r:embed="rId7"/>
          <a:stretch>
            <a:fillRect/>
          </a:stretch>
        </p:blipFill>
        <p:spPr>
          <a:xfrm>
            <a:off x="7322756" y="2202801"/>
            <a:ext cx="309970" cy="410891"/>
          </a:xfrm>
          <a:prstGeom prst="rect">
            <a:avLst/>
          </a:prstGeom>
        </p:spPr>
      </p:pic>
      <p:pic>
        <p:nvPicPr>
          <p:cNvPr id="39" name="Afbeelding 38"/>
          <p:cNvPicPr>
            <a:picLocks noChangeAspect="1"/>
          </p:cNvPicPr>
          <p:nvPr/>
        </p:nvPicPr>
        <p:blipFill>
          <a:blip r:embed="rId8"/>
          <a:stretch>
            <a:fillRect/>
          </a:stretch>
        </p:blipFill>
        <p:spPr>
          <a:xfrm>
            <a:off x="8953628" y="2196773"/>
            <a:ext cx="304826" cy="414564"/>
          </a:xfrm>
          <a:prstGeom prst="rect">
            <a:avLst/>
          </a:prstGeom>
        </p:spPr>
      </p:pic>
      <p:pic>
        <p:nvPicPr>
          <p:cNvPr id="40" name="Afbeelding 39"/>
          <p:cNvPicPr>
            <a:picLocks noChangeAspect="1"/>
          </p:cNvPicPr>
          <p:nvPr/>
        </p:nvPicPr>
        <p:blipFill>
          <a:blip r:embed="rId8"/>
          <a:stretch>
            <a:fillRect/>
          </a:stretch>
        </p:blipFill>
        <p:spPr>
          <a:xfrm>
            <a:off x="8147449" y="2215141"/>
            <a:ext cx="304826" cy="414564"/>
          </a:xfrm>
          <a:prstGeom prst="rect">
            <a:avLst/>
          </a:prstGeom>
        </p:spPr>
      </p:pic>
      <p:sp>
        <p:nvSpPr>
          <p:cNvPr id="41" name="Tekstvak 40"/>
          <p:cNvSpPr txBox="1"/>
          <p:nvPr/>
        </p:nvSpPr>
        <p:spPr>
          <a:xfrm>
            <a:off x="9666054" y="4793878"/>
            <a:ext cx="2365591" cy="1200329"/>
          </a:xfrm>
          <a:prstGeom prst="rect">
            <a:avLst/>
          </a:prstGeom>
          <a:noFill/>
        </p:spPr>
        <p:txBody>
          <a:bodyPr wrap="square" rtlCol="0">
            <a:spAutoFit/>
          </a:bodyPr>
          <a:lstStyle/>
          <a:p>
            <a:r>
              <a:rPr lang="nl-NL" dirty="0" err="1" smtClean="0"/>
              <a:t>Richer</a:t>
            </a:r>
            <a:r>
              <a:rPr lang="nl-NL" dirty="0" smtClean="0"/>
              <a:t> </a:t>
            </a:r>
            <a:r>
              <a:rPr lang="nl-NL" dirty="0" err="1" smtClean="0"/>
              <a:t>gases</a:t>
            </a:r>
            <a:r>
              <a:rPr lang="nl-NL" dirty="0" smtClean="0"/>
              <a:t> </a:t>
            </a:r>
            <a:r>
              <a:rPr lang="nl-NL" dirty="0" err="1" smtClean="0"/>
              <a:t>travel</a:t>
            </a:r>
            <a:r>
              <a:rPr lang="nl-NL" dirty="0" smtClean="0"/>
              <a:t> </a:t>
            </a:r>
            <a:r>
              <a:rPr lang="nl-NL" dirty="0" err="1" smtClean="0"/>
              <a:t>upwards</a:t>
            </a:r>
            <a:r>
              <a:rPr lang="nl-NL" dirty="0" smtClean="0"/>
              <a:t>, </a:t>
            </a:r>
            <a:r>
              <a:rPr lang="nl-NL" dirty="0" err="1" smtClean="0"/>
              <a:t>lower</a:t>
            </a:r>
            <a:r>
              <a:rPr lang="nl-NL" dirty="0" smtClean="0"/>
              <a:t> ABV reflux </a:t>
            </a:r>
            <a:r>
              <a:rPr lang="nl-NL" dirty="0" err="1" smtClean="0"/>
              <a:t>travels</a:t>
            </a:r>
            <a:r>
              <a:rPr lang="nl-NL" dirty="0" smtClean="0"/>
              <a:t> </a:t>
            </a:r>
            <a:r>
              <a:rPr lang="nl-NL" dirty="0" err="1" smtClean="0"/>
              <a:t>to</a:t>
            </a:r>
            <a:r>
              <a:rPr lang="nl-NL" dirty="0" smtClean="0"/>
              <a:t> </a:t>
            </a:r>
            <a:r>
              <a:rPr lang="nl-NL" dirty="0" err="1" smtClean="0"/>
              <a:t>the</a:t>
            </a:r>
            <a:r>
              <a:rPr lang="nl-NL" dirty="0" smtClean="0"/>
              <a:t> boiler.</a:t>
            </a:r>
            <a:endParaRPr lang="nl-NL" dirty="0"/>
          </a:p>
        </p:txBody>
      </p:sp>
    </p:spTree>
    <p:extLst>
      <p:ext uri="{BB962C8B-B14F-4D97-AF65-F5344CB8AC3E}">
        <p14:creationId xmlns:p14="http://schemas.microsoft.com/office/powerpoint/2010/main" val="232395076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smtClean="0"/>
              <a:t>Dream on, Odin!</a:t>
            </a:r>
            <a:endParaRPr lang="nl-NL" b="1" dirty="0"/>
          </a:p>
        </p:txBody>
      </p:sp>
      <p:sp>
        <p:nvSpPr>
          <p:cNvPr id="3" name="Tijdelijke aanduiding voor inhoud 2"/>
          <p:cNvSpPr>
            <a:spLocks noGrp="1"/>
          </p:cNvSpPr>
          <p:nvPr>
            <p:ph idx="1"/>
          </p:nvPr>
        </p:nvSpPr>
        <p:spPr/>
        <p:txBody>
          <a:bodyPr>
            <a:normAutofit fontScale="85000" lnSpcReduction="20000"/>
          </a:bodyPr>
          <a:lstStyle/>
          <a:p>
            <a:pPr marL="0" indent="0">
              <a:buNone/>
            </a:pPr>
            <a:endParaRPr lang="en-US" dirty="0" smtClean="0"/>
          </a:p>
          <a:p>
            <a:pPr marL="0" indent="0">
              <a:buNone/>
            </a:pPr>
            <a:r>
              <a:rPr lang="en-US" dirty="0" smtClean="0"/>
              <a:t>“Odin, you’d need a new column management design to make sure you can supply those </a:t>
            </a:r>
            <a:r>
              <a:rPr lang="en-US" dirty="0" err="1" smtClean="0"/>
              <a:t>nano</a:t>
            </a:r>
            <a:r>
              <a:rPr lang="en-US" dirty="0" smtClean="0"/>
              <a:t> distilleries in your column with the </a:t>
            </a:r>
            <a:r>
              <a:rPr lang="en-US" b="1" dirty="0" smtClean="0"/>
              <a:t>exact</a:t>
            </a:r>
            <a:r>
              <a:rPr lang="en-US" dirty="0" smtClean="0"/>
              <a:t> amount of liquids and gases to turn them on/off! Forget about it. Won’t be possible</a:t>
            </a:r>
            <a:r>
              <a:rPr lang="en-US" dirty="0" smtClean="0"/>
              <a:t>! Go back to the Handbook 1860!”</a:t>
            </a:r>
            <a:endParaRPr lang="en-US" dirty="0" smtClean="0"/>
          </a:p>
          <a:p>
            <a:pPr marL="0" indent="0">
              <a:buNone/>
            </a:pPr>
            <a:endParaRPr lang="en-US" dirty="0"/>
          </a:p>
          <a:p>
            <a:pPr marL="0" indent="0">
              <a:buNone/>
            </a:pPr>
            <a:r>
              <a:rPr lang="en-US" dirty="0" smtClean="0"/>
              <a:t>“And you’d need a simple and relatively cheap design to cost effectively produce those </a:t>
            </a:r>
            <a:r>
              <a:rPr lang="en-US" dirty="0" err="1" smtClean="0"/>
              <a:t>nano</a:t>
            </a:r>
            <a:r>
              <a:rPr lang="en-US" dirty="0" smtClean="0"/>
              <a:t> distilleries!”</a:t>
            </a:r>
          </a:p>
          <a:p>
            <a:pPr marL="0" indent="0">
              <a:buNone/>
            </a:pPr>
            <a:endParaRPr lang="en-US" dirty="0"/>
          </a:p>
          <a:p>
            <a:pPr marL="0" indent="0">
              <a:buNone/>
            </a:pPr>
            <a:r>
              <a:rPr lang="en-US" dirty="0" smtClean="0"/>
              <a:t>“You probably need to manage those </a:t>
            </a:r>
            <a:r>
              <a:rPr lang="en-US" dirty="0" err="1" smtClean="0"/>
              <a:t>nano</a:t>
            </a:r>
            <a:r>
              <a:rPr lang="en-US" dirty="0" smtClean="0"/>
              <a:t> distilleries or your column via a computer, so you can check and re-check over and over again and turn them on/off like every second or so, when needed, given certain product specifications, right</a:t>
            </a:r>
            <a:r>
              <a:rPr lang="en-US" dirty="0" smtClean="0"/>
              <a:t>? I mean, no human can monitor that well, act that quickly! Software! You’d need optimization programming! Don’t see that happening any time soon!”</a:t>
            </a:r>
            <a:endParaRPr lang="en-US" dirty="0"/>
          </a:p>
          <a:p>
            <a:pPr marL="0" indent="0">
              <a:buNone/>
            </a:pPr>
            <a:endParaRPr lang="en-US" dirty="0" smtClean="0"/>
          </a:p>
          <a:p>
            <a:pPr marL="0" indent="0">
              <a:buNone/>
            </a:pPr>
            <a:endParaRPr lang="en-US" dirty="0"/>
          </a:p>
          <a:p>
            <a:pPr marL="0" indent="0">
              <a:buNone/>
            </a:pPr>
            <a:endParaRPr lang="en-US" dirty="0" smtClean="0"/>
          </a:p>
          <a:p>
            <a:endParaRPr lang="en-US" dirty="0" smtClean="0"/>
          </a:p>
        </p:txBody>
      </p:sp>
      <p:pic>
        <p:nvPicPr>
          <p:cNvPr id="6" name="Afbeelding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58349" y="0"/>
            <a:ext cx="2833651" cy="1920240"/>
          </a:xfrm>
          <a:prstGeom prst="rect">
            <a:avLst/>
          </a:prstGeom>
        </p:spPr>
      </p:pic>
    </p:spTree>
    <p:extLst>
      <p:ext uri="{BB962C8B-B14F-4D97-AF65-F5344CB8AC3E}">
        <p14:creationId xmlns:p14="http://schemas.microsoft.com/office/powerpoint/2010/main" val="33082323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smtClean="0"/>
              <a:t>Dream on, Odin!</a:t>
            </a:r>
            <a:endParaRPr lang="nl-NL" b="1" dirty="0"/>
          </a:p>
        </p:txBody>
      </p:sp>
      <p:sp>
        <p:nvSpPr>
          <p:cNvPr id="3" name="Tijdelijke aanduiding voor inhoud 2"/>
          <p:cNvSpPr>
            <a:spLocks noGrp="1"/>
          </p:cNvSpPr>
          <p:nvPr>
            <p:ph idx="1"/>
          </p:nvPr>
        </p:nvSpPr>
        <p:spPr/>
        <p:txBody>
          <a:bodyPr>
            <a:normAutofit fontScale="70000" lnSpcReduction="20000"/>
          </a:bodyPr>
          <a:lstStyle/>
          <a:p>
            <a:pPr marL="0" indent="0">
              <a:buNone/>
            </a:pPr>
            <a:endParaRPr lang="en-US" dirty="0" smtClean="0"/>
          </a:p>
          <a:p>
            <a:pPr marL="514350" indent="-514350">
              <a:buFont typeface="+mj-lt"/>
              <a:buAutoNum type="arabicPeriod"/>
            </a:pPr>
            <a:r>
              <a:rPr lang="en-US" dirty="0" smtClean="0"/>
              <a:t>The last few years we have perfected the design and fabrication of these </a:t>
            </a:r>
            <a:r>
              <a:rPr lang="en-US" dirty="0" err="1" smtClean="0"/>
              <a:t>nano</a:t>
            </a:r>
            <a:r>
              <a:rPr lang="en-US" dirty="0" smtClean="0"/>
              <a:t> distilleries in different sizes (depending on column </a:t>
            </a:r>
            <a:r>
              <a:rPr lang="en-US" dirty="0" smtClean="0"/>
              <a:t>diameter and thanks to the </a:t>
            </a:r>
            <a:r>
              <a:rPr lang="en-US" dirty="0" err="1" smtClean="0"/>
              <a:t>Mendelev</a:t>
            </a:r>
            <a:r>
              <a:rPr lang="en-US" dirty="0" smtClean="0"/>
              <a:t> Institute);</a:t>
            </a:r>
            <a:endParaRPr lang="en-US" dirty="0" smtClean="0"/>
          </a:p>
          <a:p>
            <a:pPr marL="514350" indent="-514350">
              <a:buFont typeface="+mj-lt"/>
              <a:buAutoNum type="arabicPeriod"/>
            </a:pPr>
            <a:r>
              <a:rPr lang="en-US" dirty="0" smtClean="0"/>
              <a:t>We also developed a water temperature and air pressure independent column management system called RALM;</a:t>
            </a:r>
          </a:p>
          <a:p>
            <a:pPr marL="514350" indent="-514350">
              <a:buFont typeface="+mj-lt"/>
              <a:buAutoNum type="arabicPeriod"/>
            </a:pPr>
            <a:r>
              <a:rPr lang="en-US" dirty="0" smtClean="0"/>
              <a:t>We have added a </a:t>
            </a:r>
            <a:r>
              <a:rPr lang="en-US" dirty="0" smtClean="0"/>
              <a:t>robot </a:t>
            </a:r>
            <a:r>
              <a:rPr lang="en-US" dirty="0" smtClean="0"/>
              <a:t>section that, depending on the product parameters you put in, turns those </a:t>
            </a:r>
            <a:r>
              <a:rPr lang="en-US" dirty="0" err="1" smtClean="0"/>
              <a:t>nano</a:t>
            </a:r>
            <a:r>
              <a:rPr lang="en-US" dirty="0" smtClean="0"/>
              <a:t> distilleries in the column on/off (we found out 0.02 mm accuracy is needed, that’s why we needed a robot);</a:t>
            </a:r>
          </a:p>
          <a:p>
            <a:pPr marL="514350" indent="-514350">
              <a:buFont typeface="+mj-lt"/>
              <a:buAutoNum type="arabicPeriod"/>
            </a:pPr>
            <a:r>
              <a:rPr lang="en-US" dirty="0" smtClean="0"/>
              <a:t>We developed a computer to monitor every part of the column with 0.1 degree </a:t>
            </a:r>
            <a:r>
              <a:rPr lang="en-US" dirty="0" smtClean="0"/>
              <a:t>accuracy every second (5 probes);</a:t>
            </a:r>
            <a:endParaRPr lang="en-US" dirty="0" smtClean="0"/>
          </a:p>
          <a:p>
            <a:pPr marL="514350" indent="-514350">
              <a:buFont typeface="+mj-lt"/>
              <a:buAutoNum type="arabicPeriod"/>
            </a:pPr>
            <a:r>
              <a:rPr lang="en-US" dirty="0" smtClean="0"/>
              <a:t>And we wrote the software to translate your distilling wishes into automated robotized </a:t>
            </a:r>
            <a:r>
              <a:rPr lang="en-US" dirty="0" smtClean="0"/>
              <a:t>actions (with feedback and feedforward loops, making it capable of learning);</a:t>
            </a:r>
            <a:endParaRPr lang="en-US" dirty="0" smtClean="0"/>
          </a:p>
          <a:p>
            <a:pPr marL="514350" indent="-514350">
              <a:buFont typeface="+mj-lt"/>
              <a:buAutoNum type="arabicPeriod"/>
            </a:pPr>
            <a:r>
              <a:rPr lang="en-US" dirty="0" smtClean="0"/>
              <a:t>So </a:t>
            </a:r>
            <a:r>
              <a:rPr lang="en-US" b="1" dirty="0" smtClean="0"/>
              <a:t>you</a:t>
            </a:r>
            <a:r>
              <a:rPr lang="en-US" dirty="0" smtClean="0"/>
              <a:t> can spend more time with mashing, fermenting, cleaning, and pumping stuff around</a:t>
            </a:r>
            <a:r>
              <a:rPr lang="en-US" dirty="0" smtClean="0"/>
              <a:t>!</a:t>
            </a:r>
            <a:endParaRPr lang="en-US" dirty="0" smtClean="0"/>
          </a:p>
        </p:txBody>
      </p:sp>
      <p:pic>
        <p:nvPicPr>
          <p:cNvPr id="6" name="Afbeelding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4163" y="0"/>
            <a:ext cx="2507837" cy="1878457"/>
          </a:xfrm>
          <a:prstGeom prst="rect">
            <a:avLst/>
          </a:prstGeom>
        </p:spPr>
      </p:pic>
    </p:spTree>
    <p:extLst>
      <p:ext uri="{BB962C8B-B14F-4D97-AF65-F5344CB8AC3E}">
        <p14:creationId xmlns:p14="http://schemas.microsoft.com/office/powerpoint/2010/main" val="225162583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err="1" smtClean="0"/>
              <a:t>Distilling</a:t>
            </a:r>
            <a:r>
              <a:rPr lang="nl-NL" b="1" dirty="0" smtClean="0"/>
              <a:t> in </a:t>
            </a:r>
            <a:r>
              <a:rPr lang="nl-NL" b="1" dirty="0" err="1" smtClean="0"/>
              <a:t>the</a:t>
            </a:r>
            <a:r>
              <a:rPr lang="nl-NL" b="1" dirty="0" smtClean="0"/>
              <a:t> 21st </a:t>
            </a:r>
            <a:r>
              <a:rPr lang="nl-NL" b="1" dirty="0" err="1" smtClean="0"/>
              <a:t>Century</a:t>
            </a:r>
            <a:endParaRPr lang="nl-NL" b="1" dirty="0"/>
          </a:p>
        </p:txBody>
      </p:sp>
      <p:sp>
        <p:nvSpPr>
          <p:cNvPr id="3" name="Tijdelijke aanduiding voor inhoud 2"/>
          <p:cNvSpPr>
            <a:spLocks noGrp="1"/>
          </p:cNvSpPr>
          <p:nvPr>
            <p:ph idx="1"/>
          </p:nvPr>
        </p:nvSpPr>
        <p:spPr/>
        <p:txBody>
          <a:bodyPr>
            <a:normAutofit fontScale="92500" lnSpcReduction="20000"/>
          </a:bodyPr>
          <a:lstStyle/>
          <a:p>
            <a:pPr marL="0" indent="0">
              <a:buNone/>
            </a:pPr>
            <a:endParaRPr lang="en-US" dirty="0" smtClean="0"/>
          </a:p>
          <a:p>
            <a:pPr marL="514350" indent="-514350">
              <a:buFont typeface="+mj-lt"/>
              <a:buAutoNum type="arabicPeriod"/>
            </a:pPr>
            <a:r>
              <a:rPr lang="en-US" dirty="0" err="1" smtClean="0"/>
              <a:t>Beardles</a:t>
            </a:r>
            <a:r>
              <a:rPr lang="en-US" dirty="0" smtClean="0"/>
              <a:t>? At least with an e</a:t>
            </a:r>
            <a:r>
              <a:rPr lang="en-US" dirty="0" smtClean="0"/>
              <a:t>mphasis </a:t>
            </a:r>
            <a:r>
              <a:rPr lang="en-US" dirty="0" smtClean="0"/>
              <a:t>on total process control </a:t>
            </a:r>
            <a:r>
              <a:rPr lang="en-US" dirty="0" smtClean="0"/>
              <a:t>and bottle-neck management via </a:t>
            </a:r>
            <a:r>
              <a:rPr lang="en-US" dirty="0" smtClean="0"/>
              <a:t>integrated turn-key distilleries;</a:t>
            </a:r>
          </a:p>
          <a:p>
            <a:pPr marL="514350" indent="-514350">
              <a:buFont typeface="+mj-lt"/>
              <a:buAutoNum type="arabicPeriod"/>
            </a:pPr>
            <a:r>
              <a:rPr lang="en-US" dirty="0" smtClean="0"/>
              <a:t>Where copper is a means and not an end;</a:t>
            </a:r>
          </a:p>
          <a:p>
            <a:pPr marL="514350" indent="-514350">
              <a:buFont typeface="+mj-lt"/>
              <a:buAutoNum type="arabicPeriod"/>
            </a:pPr>
            <a:r>
              <a:rPr lang="en-US" dirty="0" smtClean="0"/>
              <a:t>With a bigger focus </a:t>
            </a:r>
            <a:r>
              <a:rPr lang="en-US" dirty="0" smtClean="0"/>
              <a:t>on fermenting instead of distilling;</a:t>
            </a:r>
          </a:p>
          <a:p>
            <a:pPr marL="514350" indent="-514350">
              <a:buFont typeface="+mj-lt"/>
              <a:buAutoNum type="arabicPeriod"/>
            </a:pPr>
            <a:r>
              <a:rPr lang="en-US" dirty="0" smtClean="0"/>
              <a:t>And where columns </a:t>
            </a:r>
            <a:r>
              <a:rPr lang="en-US" dirty="0" smtClean="0"/>
              <a:t>packed with </a:t>
            </a:r>
            <a:r>
              <a:rPr lang="en-US" dirty="0" err="1" smtClean="0"/>
              <a:t>nano</a:t>
            </a:r>
            <a:r>
              <a:rPr lang="en-US" dirty="0" smtClean="0"/>
              <a:t> distilleries will replace traditional pot and plated stills;</a:t>
            </a:r>
          </a:p>
          <a:p>
            <a:pPr marL="514350" indent="-514350">
              <a:buFont typeface="+mj-lt"/>
              <a:buAutoNum type="arabicPeriod"/>
            </a:pPr>
            <a:r>
              <a:rPr lang="en-US" dirty="0" err="1" smtClean="0"/>
              <a:t>Robotization</a:t>
            </a:r>
            <a:r>
              <a:rPr lang="en-US" dirty="0" smtClean="0"/>
              <a:t>, automation, and user interfacing will take the guess work out of your operation, and give </a:t>
            </a:r>
            <a:r>
              <a:rPr lang="en-US" dirty="0" smtClean="0"/>
              <a:t>the Craft Distiller </a:t>
            </a:r>
            <a:r>
              <a:rPr lang="en-US" dirty="0" smtClean="0"/>
              <a:t>perfect control over vapor speeds as well as the art of </a:t>
            </a:r>
            <a:r>
              <a:rPr lang="en-US" dirty="0" smtClean="0"/>
              <a:t>smearing;</a:t>
            </a:r>
            <a:endParaRPr lang="en-US" dirty="0" smtClean="0"/>
          </a:p>
          <a:p>
            <a:pPr marL="514350" indent="-514350">
              <a:buFont typeface="+mj-lt"/>
              <a:buAutoNum type="arabicPeriod"/>
            </a:pPr>
            <a:r>
              <a:rPr lang="en-US" dirty="0" smtClean="0"/>
              <a:t>While dramatically reducing your investment and operating costs by factor </a:t>
            </a:r>
            <a:r>
              <a:rPr lang="en-US" dirty="0" smtClean="0"/>
              <a:t>10 to 20</a:t>
            </a:r>
            <a:r>
              <a:rPr lang="en-US" dirty="0" smtClean="0"/>
              <a:t>.</a:t>
            </a:r>
            <a:endParaRPr lang="en-US" dirty="0"/>
          </a:p>
        </p:txBody>
      </p:sp>
      <p:pic>
        <p:nvPicPr>
          <p:cNvPr id="5" name="Afbeelding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33840" y="0"/>
            <a:ext cx="3058160" cy="2157735"/>
          </a:xfrm>
          <a:prstGeom prst="rect">
            <a:avLst/>
          </a:prstGeom>
        </p:spPr>
      </p:pic>
    </p:spTree>
    <p:extLst>
      <p:ext uri="{BB962C8B-B14F-4D97-AF65-F5344CB8AC3E}">
        <p14:creationId xmlns:p14="http://schemas.microsoft.com/office/powerpoint/2010/main" val="219651702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smtClean="0"/>
              <a:t>Under </a:t>
            </a:r>
            <a:r>
              <a:rPr lang="nl-NL" b="1" dirty="0" err="1" smtClean="0"/>
              <a:t>pressure</a:t>
            </a:r>
            <a:r>
              <a:rPr lang="nl-NL" b="1" dirty="0" smtClean="0"/>
              <a:t>!</a:t>
            </a:r>
            <a:endParaRPr lang="nl-NL" b="1" dirty="0"/>
          </a:p>
        </p:txBody>
      </p:sp>
      <p:sp>
        <p:nvSpPr>
          <p:cNvPr id="3" name="Tijdelijke aanduiding voor inhoud 2"/>
          <p:cNvSpPr>
            <a:spLocks noGrp="1"/>
          </p:cNvSpPr>
          <p:nvPr>
            <p:ph idx="1"/>
          </p:nvPr>
        </p:nvSpPr>
        <p:spPr/>
        <p:txBody>
          <a:bodyPr>
            <a:normAutofit/>
          </a:bodyPr>
          <a:lstStyle/>
          <a:p>
            <a:pPr marL="0" indent="0">
              <a:buNone/>
            </a:pPr>
            <a:endParaRPr lang="en-US" dirty="0" smtClean="0"/>
          </a:p>
          <a:p>
            <a:pPr marL="0" indent="0">
              <a:buNone/>
            </a:pPr>
            <a:endParaRPr lang="en-US" dirty="0" smtClean="0"/>
          </a:p>
          <a:p>
            <a:pPr marL="0" indent="0">
              <a:buNone/>
            </a:pPr>
            <a:r>
              <a:rPr lang="en-US" dirty="0" smtClean="0"/>
              <a:t>(</a:t>
            </a:r>
            <a:r>
              <a:rPr lang="en-US" dirty="0" smtClean="0"/>
              <a:t>Or … Distilling </a:t>
            </a:r>
            <a:r>
              <a:rPr lang="en-US" dirty="0" smtClean="0"/>
              <a:t>in the 22</a:t>
            </a:r>
            <a:r>
              <a:rPr lang="en-US" baseline="30000" dirty="0" smtClean="0"/>
              <a:t>nd</a:t>
            </a:r>
            <a:r>
              <a:rPr lang="en-US" dirty="0" smtClean="0"/>
              <a:t> Century</a:t>
            </a:r>
            <a:r>
              <a:rPr lang="en-US" dirty="0" smtClean="0"/>
              <a:t>?)</a:t>
            </a:r>
            <a:endParaRPr lang="en-US" dirty="0"/>
          </a:p>
          <a:p>
            <a:pPr marL="514350" indent="-514350">
              <a:buFont typeface="+mj-lt"/>
              <a:buAutoNum type="arabicPeriod"/>
            </a:pPr>
            <a:endParaRPr lang="en-US" dirty="0" smtClean="0"/>
          </a:p>
          <a:p>
            <a:pPr marL="514350" indent="-514350">
              <a:buFont typeface="+mj-lt"/>
              <a:buAutoNum type="arabicPeriod"/>
            </a:pPr>
            <a:endParaRPr lang="en-US" dirty="0"/>
          </a:p>
          <a:p>
            <a:pPr marL="0" indent="0">
              <a:buNone/>
            </a:pPr>
            <a:endParaRPr lang="en-US" dirty="0"/>
          </a:p>
          <a:p>
            <a:pPr marL="0" indent="0">
              <a:buNone/>
            </a:pPr>
            <a:endParaRPr lang="en-US" dirty="0" smtClean="0"/>
          </a:p>
          <a:p>
            <a:endParaRPr lang="en-US" dirty="0" smtClean="0"/>
          </a:p>
        </p:txBody>
      </p:sp>
      <p:pic>
        <p:nvPicPr>
          <p:cNvPr id="5" name="Afbeelding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33840" y="0"/>
            <a:ext cx="3058160" cy="2157735"/>
          </a:xfrm>
          <a:prstGeom prst="rect">
            <a:avLst/>
          </a:prstGeom>
        </p:spPr>
      </p:pic>
    </p:spTree>
    <p:extLst>
      <p:ext uri="{BB962C8B-B14F-4D97-AF65-F5344CB8AC3E}">
        <p14:creationId xmlns:p14="http://schemas.microsoft.com/office/powerpoint/2010/main" val="373829972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err="1" smtClean="0"/>
              <a:t>Distilling</a:t>
            </a:r>
            <a:r>
              <a:rPr lang="nl-NL" b="1" dirty="0" smtClean="0"/>
              <a:t> in </a:t>
            </a:r>
            <a:r>
              <a:rPr lang="nl-NL" b="1" dirty="0" err="1" smtClean="0"/>
              <a:t>the</a:t>
            </a:r>
            <a:r>
              <a:rPr lang="nl-NL" b="1" dirty="0" smtClean="0"/>
              <a:t> 22nd </a:t>
            </a:r>
            <a:r>
              <a:rPr lang="nl-NL" b="1" dirty="0" err="1" smtClean="0"/>
              <a:t>Century</a:t>
            </a:r>
            <a:endParaRPr lang="nl-NL" b="1" dirty="0"/>
          </a:p>
        </p:txBody>
      </p:sp>
      <p:sp>
        <p:nvSpPr>
          <p:cNvPr id="3" name="Tijdelijke aanduiding voor inhoud 2"/>
          <p:cNvSpPr>
            <a:spLocks noGrp="1"/>
          </p:cNvSpPr>
          <p:nvPr>
            <p:ph idx="1"/>
          </p:nvPr>
        </p:nvSpPr>
        <p:spPr/>
        <p:txBody>
          <a:bodyPr>
            <a:normAutofit/>
          </a:bodyPr>
          <a:lstStyle/>
          <a:p>
            <a:pPr marL="0" indent="0">
              <a:buNone/>
            </a:pPr>
            <a:endParaRPr lang="en-US" dirty="0" smtClean="0"/>
          </a:p>
          <a:p>
            <a:pPr marL="514350" indent="-514350">
              <a:buFont typeface="+mj-lt"/>
              <a:buAutoNum type="arabicPeriod"/>
            </a:pPr>
            <a:r>
              <a:rPr lang="en-US" dirty="0" smtClean="0"/>
              <a:t>By replacing </a:t>
            </a:r>
            <a:r>
              <a:rPr lang="en-US" dirty="0" smtClean="0"/>
              <a:t>existing </a:t>
            </a:r>
            <a:r>
              <a:rPr lang="en-US" dirty="0" smtClean="0"/>
              <a:t>designs by 21</a:t>
            </a:r>
            <a:r>
              <a:rPr lang="en-US" baseline="30000" dirty="0" smtClean="0"/>
              <a:t>st</a:t>
            </a:r>
            <a:r>
              <a:rPr lang="en-US" dirty="0" smtClean="0"/>
              <a:t> century designs, we reduced capital investment </a:t>
            </a:r>
            <a:r>
              <a:rPr lang="en-US" dirty="0" smtClean="0"/>
              <a:t>while boosting </a:t>
            </a:r>
            <a:r>
              <a:rPr lang="en-US" dirty="0" smtClean="0"/>
              <a:t>energy </a:t>
            </a:r>
            <a:r>
              <a:rPr lang="en-US" dirty="0" smtClean="0"/>
              <a:t>efficiency;</a:t>
            </a:r>
            <a:endParaRPr lang="en-US" dirty="0" smtClean="0"/>
          </a:p>
          <a:p>
            <a:pPr marL="514350" indent="-514350">
              <a:buFont typeface="+mj-lt"/>
              <a:buAutoNum type="arabicPeriod"/>
            </a:pPr>
            <a:r>
              <a:rPr lang="en-US" dirty="0" smtClean="0"/>
              <a:t>I then decided to look where more gains could be found;</a:t>
            </a:r>
          </a:p>
          <a:p>
            <a:pPr marL="514350" indent="-514350">
              <a:buFont typeface="+mj-lt"/>
              <a:buAutoNum type="arabicPeriod"/>
            </a:pPr>
            <a:r>
              <a:rPr lang="en-US" dirty="0" smtClean="0"/>
              <a:t>Vacuum distillation takes place at lower temperatures, so energy input is lower;</a:t>
            </a:r>
          </a:p>
          <a:p>
            <a:pPr marL="514350" indent="-514350">
              <a:buFont typeface="+mj-lt"/>
              <a:buAutoNum type="arabicPeriod"/>
            </a:pPr>
            <a:r>
              <a:rPr lang="en-US" dirty="0" smtClean="0"/>
              <a:t>It turns out that making cuts, however, is a bitch under vacuum;</a:t>
            </a:r>
          </a:p>
          <a:p>
            <a:pPr marL="514350" indent="-514350">
              <a:buFont typeface="+mj-lt"/>
              <a:buAutoNum type="arabicPeriod"/>
            </a:pPr>
            <a:r>
              <a:rPr lang="en-US" dirty="0" smtClean="0"/>
              <a:t>Lower boiling points also means that all boiling points group more closely together.</a:t>
            </a:r>
          </a:p>
          <a:p>
            <a:pPr marL="514350" indent="-514350">
              <a:buFont typeface="+mj-lt"/>
              <a:buAutoNum type="arabicPeriod"/>
            </a:pPr>
            <a:endParaRPr lang="en-US" dirty="0"/>
          </a:p>
          <a:p>
            <a:pPr marL="0" indent="0">
              <a:buNone/>
            </a:pPr>
            <a:endParaRPr lang="en-US" dirty="0"/>
          </a:p>
          <a:p>
            <a:pPr marL="0" indent="0">
              <a:buNone/>
            </a:pPr>
            <a:endParaRPr lang="en-US" dirty="0" smtClean="0"/>
          </a:p>
          <a:p>
            <a:endParaRPr lang="en-US" dirty="0" smtClean="0"/>
          </a:p>
        </p:txBody>
      </p:sp>
      <p:pic>
        <p:nvPicPr>
          <p:cNvPr id="4" name="Afbeelding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67752" y="1"/>
            <a:ext cx="1724248" cy="2404872"/>
          </a:xfrm>
          <a:prstGeom prst="rect">
            <a:avLst/>
          </a:prstGeom>
        </p:spPr>
      </p:pic>
    </p:spTree>
    <p:extLst>
      <p:ext uri="{BB962C8B-B14F-4D97-AF65-F5344CB8AC3E}">
        <p14:creationId xmlns:p14="http://schemas.microsoft.com/office/powerpoint/2010/main" val="303865568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err="1" smtClean="0"/>
              <a:t>So</a:t>
            </a:r>
            <a:r>
              <a:rPr lang="nl-NL" b="1" dirty="0" smtClean="0"/>
              <a:t> … ?</a:t>
            </a:r>
            <a:endParaRPr lang="nl-NL" b="1" dirty="0"/>
          </a:p>
        </p:txBody>
      </p:sp>
      <p:sp>
        <p:nvSpPr>
          <p:cNvPr id="3" name="Tijdelijke aanduiding voor inhoud 2"/>
          <p:cNvSpPr>
            <a:spLocks noGrp="1"/>
          </p:cNvSpPr>
          <p:nvPr>
            <p:ph idx="1"/>
          </p:nvPr>
        </p:nvSpPr>
        <p:spPr/>
        <p:txBody>
          <a:bodyPr>
            <a:normAutofit/>
          </a:bodyPr>
          <a:lstStyle/>
          <a:p>
            <a:pPr marL="0" indent="0">
              <a:buNone/>
            </a:pPr>
            <a:endParaRPr lang="en-US" dirty="0"/>
          </a:p>
          <a:p>
            <a:pPr marL="0" indent="0">
              <a:buNone/>
            </a:pPr>
            <a:r>
              <a:rPr lang="en-US" dirty="0" smtClean="0"/>
              <a:t>So I thought: “What if we, instead of lowering the pressure, raise the pressure a bit?”</a:t>
            </a:r>
          </a:p>
          <a:p>
            <a:pPr marL="0" indent="0">
              <a:buNone/>
            </a:pPr>
            <a:endParaRPr lang="en-US" dirty="0"/>
          </a:p>
          <a:p>
            <a:pPr marL="0" indent="0">
              <a:buNone/>
            </a:pPr>
            <a:r>
              <a:rPr lang="en-US" dirty="0" smtClean="0"/>
              <a:t>My thinking: </a:t>
            </a:r>
            <a:r>
              <a:rPr lang="en-US" dirty="0" smtClean="0"/>
              <a:t>“Offer </a:t>
            </a:r>
            <a:r>
              <a:rPr lang="en-US" dirty="0" smtClean="0"/>
              <a:t>some of the efficiency </a:t>
            </a:r>
            <a:r>
              <a:rPr lang="en-US" dirty="0" smtClean="0"/>
              <a:t>gained with the new technology </a:t>
            </a:r>
            <a:r>
              <a:rPr lang="en-US" dirty="0" smtClean="0"/>
              <a:t>to distill at </a:t>
            </a:r>
            <a:r>
              <a:rPr lang="en-US" dirty="0" smtClean="0"/>
              <a:t>higher instead of lower pressures </a:t>
            </a:r>
            <a:r>
              <a:rPr lang="en-US" dirty="0" smtClean="0"/>
              <a:t>… and maybe </a:t>
            </a:r>
            <a:r>
              <a:rPr lang="en-US" dirty="0" smtClean="0"/>
              <a:t>the associated higher boiling </a:t>
            </a:r>
            <a:r>
              <a:rPr lang="en-US" dirty="0" smtClean="0"/>
              <a:t>temperatures push the boiling points of all factions further away from one another …</a:t>
            </a:r>
          </a:p>
          <a:p>
            <a:pPr marL="0" indent="0">
              <a:buNone/>
            </a:pPr>
            <a:r>
              <a:rPr lang="en-US" dirty="0" smtClean="0"/>
              <a:t>… thus making cuts for Heads, Hearts, and Tails easier.</a:t>
            </a:r>
            <a:endParaRPr lang="en-US" dirty="0"/>
          </a:p>
          <a:p>
            <a:pPr marL="0" indent="0">
              <a:buNone/>
            </a:pPr>
            <a:endParaRPr lang="en-US" dirty="0"/>
          </a:p>
          <a:p>
            <a:pPr marL="0" indent="0">
              <a:buNone/>
            </a:pPr>
            <a:endParaRPr lang="en-US" dirty="0" smtClean="0"/>
          </a:p>
          <a:p>
            <a:endParaRPr lang="en-US" dirty="0" smtClean="0"/>
          </a:p>
        </p:txBody>
      </p:sp>
      <p:pic>
        <p:nvPicPr>
          <p:cNvPr id="5" name="Afbeelding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33840" y="0"/>
            <a:ext cx="3058160" cy="2157735"/>
          </a:xfrm>
          <a:prstGeom prst="rect">
            <a:avLst/>
          </a:prstGeom>
        </p:spPr>
      </p:pic>
    </p:spTree>
    <p:extLst>
      <p:ext uri="{BB962C8B-B14F-4D97-AF65-F5344CB8AC3E}">
        <p14:creationId xmlns:p14="http://schemas.microsoft.com/office/powerpoint/2010/main" val="33082008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err="1" smtClean="0"/>
              <a:t>Because</a:t>
            </a:r>
            <a:r>
              <a:rPr lang="nl-NL" b="1" dirty="0" smtClean="0"/>
              <a:t> </a:t>
            </a:r>
            <a:r>
              <a:rPr lang="nl-NL" b="1" dirty="0" err="1" smtClean="0"/>
              <a:t>craft</a:t>
            </a:r>
            <a:r>
              <a:rPr lang="nl-NL" b="1" dirty="0" smtClean="0"/>
              <a:t> </a:t>
            </a:r>
            <a:r>
              <a:rPr lang="nl-NL" b="1" dirty="0" err="1" smtClean="0"/>
              <a:t>distilling</a:t>
            </a:r>
            <a:r>
              <a:rPr lang="nl-NL" b="1" dirty="0" smtClean="0"/>
              <a:t> is </a:t>
            </a:r>
            <a:r>
              <a:rPr lang="nl-NL" b="1" dirty="0" err="1" smtClean="0"/>
              <a:t>changing</a:t>
            </a:r>
            <a:r>
              <a:rPr lang="nl-NL" b="1" dirty="0" smtClean="0"/>
              <a:t>!</a:t>
            </a:r>
            <a:endParaRPr lang="nl-NL" b="1" dirty="0"/>
          </a:p>
        </p:txBody>
      </p:sp>
      <p:sp>
        <p:nvSpPr>
          <p:cNvPr id="3" name="Tijdelijke aanduiding voor inhoud 2"/>
          <p:cNvSpPr>
            <a:spLocks noGrp="1"/>
          </p:cNvSpPr>
          <p:nvPr>
            <p:ph idx="1"/>
          </p:nvPr>
        </p:nvSpPr>
        <p:spPr/>
        <p:txBody>
          <a:bodyPr>
            <a:normAutofit/>
          </a:bodyPr>
          <a:lstStyle/>
          <a:p>
            <a:pPr marL="0" indent="0">
              <a:buNone/>
            </a:pPr>
            <a:endParaRPr lang="en-US" dirty="0" smtClean="0"/>
          </a:p>
          <a:p>
            <a:r>
              <a:rPr lang="en-US" dirty="0" smtClean="0"/>
              <a:t>Craft Distillers gain shelf space from big distilleries;</a:t>
            </a:r>
          </a:p>
          <a:p>
            <a:endParaRPr lang="en-US" dirty="0" smtClean="0"/>
          </a:p>
          <a:p>
            <a:r>
              <a:rPr lang="en-US" dirty="0" smtClean="0"/>
              <a:t>Counter measure: big brands both diversify and buy Craft Distillers;</a:t>
            </a:r>
            <a:endParaRPr lang="en-US" dirty="0"/>
          </a:p>
          <a:p>
            <a:endParaRPr lang="en-US" dirty="0" smtClean="0"/>
          </a:p>
          <a:p>
            <a:r>
              <a:rPr lang="en-US" dirty="0" smtClean="0"/>
              <a:t>More and more Craft Distillers enter the market, causing:</a:t>
            </a:r>
          </a:p>
          <a:p>
            <a:pPr lvl="1"/>
            <a:r>
              <a:rPr lang="en-US" dirty="0" smtClean="0"/>
              <a:t>Fight for shelf space </a:t>
            </a:r>
            <a:r>
              <a:rPr lang="en-US" b="1" dirty="0" smtClean="0"/>
              <a:t>among Craft Distillers</a:t>
            </a:r>
            <a:r>
              <a:rPr lang="en-US" dirty="0" smtClean="0"/>
              <a:t>, creating a need for:</a:t>
            </a:r>
          </a:p>
          <a:p>
            <a:pPr lvl="1"/>
            <a:r>
              <a:rPr lang="en-US" dirty="0" smtClean="0"/>
              <a:t>Quality control and product differentiation;</a:t>
            </a:r>
          </a:p>
          <a:p>
            <a:pPr lvl="1"/>
            <a:r>
              <a:rPr lang="en-US" dirty="0" smtClean="0"/>
              <a:t>Cost leadership</a:t>
            </a:r>
          </a:p>
          <a:p>
            <a:pPr marL="0" indent="0">
              <a:buNone/>
            </a:pPr>
            <a:endParaRPr lang="en-US" dirty="0" smtClean="0"/>
          </a:p>
        </p:txBody>
      </p:sp>
      <p:pic>
        <p:nvPicPr>
          <p:cNvPr id="4" name="Afbeelding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33840" y="0"/>
            <a:ext cx="3058160" cy="2157735"/>
          </a:xfrm>
          <a:prstGeom prst="rect">
            <a:avLst/>
          </a:prstGeom>
        </p:spPr>
      </p:pic>
    </p:spTree>
    <p:extLst>
      <p:ext uri="{BB962C8B-B14F-4D97-AF65-F5344CB8AC3E}">
        <p14:creationId xmlns:p14="http://schemas.microsoft.com/office/powerpoint/2010/main" val="374796330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smtClean="0"/>
              <a:t>The </a:t>
            </a:r>
            <a:r>
              <a:rPr lang="nl-NL" b="1" dirty="0" err="1" smtClean="0"/>
              <a:t>results</a:t>
            </a:r>
            <a:r>
              <a:rPr lang="nl-NL" b="1" dirty="0" smtClean="0"/>
              <a:t> … ?</a:t>
            </a:r>
            <a:endParaRPr lang="nl-NL" b="1" dirty="0"/>
          </a:p>
        </p:txBody>
      </p:sp>
      <p:sp>
        <p:nvSpPr>
          <p:cNvPr id="3" name="Tijdelijke aanduiding voor inhoud 2"/>
          <p:cNvSpPr>
            <a:spLocks noGrp="1"/>
          </p:cNvSpPr>
          <p:nvPr>
            <p:ph idx="1"/>
          </p:nvPr>
        </p:nvSpPr>
        <p:spPr/>
        <p:txBody>
          <a:bodyPr>
            <a:normAutofit lnSpcReduction="10000"/>
          </a:bodyPr>
          <a:lstStyle/>
          <a:p>
            <a:pPr marL="0" indent="0">
              <a:buNone/>
            </a:pPr>
            <a:endParaRPr lang="en-US" dirty="0"/>
          </a:p>
          <a:p>
            <a:pPr marL="0" indent="0">
              <a:buNone/>
            </a:pPr>
            <a:r>
              <a:rPr lang="en-US" dirty="0"/>
              <a:t>To my astonishment we got perfect separation of each and every </a:t>
            </a:r>
            <a:r>
              <a:rPr lang="en-US" dirty="0" smtClean="0"/>
              <a:t>Heads faction at its </a:t>
            </a:r>
            <a:r>
              <a:rPr lang="en-US" dirty="0"/>
              <a:t>own temperature, just by adding a bit of pressure to the column;</a:t>
            </a:r>
          </a:p>
          <a:p>
            <a:pPr marL="0" indent="0">
              <a:buNone/>
            </a:pPr>
            <a:endParaRPr lang="en-US" dirty="0"/>
          </a:p>
          <a:p>
            <a:pPr marL="0" indent="0">
              <a:buNone/>
            </a:pPr>
            <a:r>
              <a:rPr lang="en-US" dirty="0"/>
              <a:t>Acetones came over at 27.9 degrees Celsius, for example, drip by drip, followed by some methanol, at a slightly faster drip rate at 64,7 C, followed by ethyl acetate came over at 77,2 C;</a:t>
            </a:r>
          </a:p>
          <a:p>
            <a:pPr marL="0" indent="0">
              <a:buNone/>
            </a:pPr>
            <a:endParaRPr lang="en-US" dirty="0"/>
          </a:p>
          <a:p>
            <a:pPr marL="0" indent="0">
              <a:buNone/>
            </a:pPr>
            <a:r>
              <a:rPr lang="en-US" dirty="0"/>
              <a:t>And after that the most </a:t>
            </a:r>
            <a:r>
              <a:rPr lang="en-US" b="1" dirty="0"/>
              <a:t>taste rich </a:t>
            </a:r>
            <a:r>
              <a:rPr lang="en-US" dirty="0"/>
              <a:t>Hearts I ever </a:t>
            </a:r>
            <a:r>
              <a:rPr lang="en-US" dirty="0" smtClean="0"/>
              <a:t>had.</a:t>
            </a:r>
            <a:endParaRPr lang="en-US" dirty="0" smtClean="0"/>
          </a:p>
          <a:p>
            <a:endParaRPr lang="en-US" dirty="0" smtClean="0"/>
          </a:p>
        </p:txBody>
      </p:sp>
      <p:pic>
        <p:nvPicPr>
          <p:cNvPr id="5" name="Afbeelding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33840" y="0"/>
            <a:ext cx="3058160" cy="2157735"/>
          </a:xfrm>
          <a:prstGeom prst="rect">
            <a:avLst/>
          </a:prstGeom>
        </p:spPr>
      </p:pic>
    </p:spTree>
    <p:extLst>
      <p:ext uri="{BB962C8B-B14F-4D97-AF65-F5344CB8AC3E}">
        <p14:creationId xmlns:p14="http://schemas.microsoft.com/office/powerpoint/2010/main" val="254060384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smtClean="0"/>
              <a:t>The </a:t>
            </a:r>
            <a:r>
              <a:rPr lang="nl-NL" b="1" dirty="0" err="1" smtClean="0"/>
              <a:t>results</a:t>
            </a:r>
            <a:r>
              <a:rPr lang="nl-NL" b="1" dirty="0" smtClean="0"/>
              <a:t> … ?</a:t>
            </a:r>
            <a:endParaRPr lang="nl-NL" b="1" dirty="0"/>
          </a:p>
        </p:txBody>
      </p:sp>
      <p:sp>
        <p:nvSpPr>
          <p:cNvPr id="3" name="Tijdelijke aanduiding voor inhoud 2"/>
          <p:cNvSpPr>
            <a:spLocks noGrp="1"/>
          </p:cNvSpPr>
          <p:nvPr>
            <p:ph idx="1"/>
          </p:nvPr>
        </p:nvSpPr>
        <p:spPr/>
        <p:txBody>
          <a:bodyPr>
            <a:normAutofit/>
          </a:bodyPr>
          <a:lstStyle/>
          <a:p>
            <a:pPr marL="0" indent="0">
              <a:buNone/>
            </a:pPr>
            <a:endParaRPr lang="en-US" dirty="0"/>
          </a:p>
          <a:p>
            <a:pPr marL="0" indent="0">
              <a:buNone/>
            </a:pPr>
            <a:r>
              <a:rPr lang="en-US" dirty="0" smtClean="0"/>
              <a:t>With </a:t>
            </a:r>
            <a:r>
              <a:rPr lang="en-US" dirty="0"/>
              <a:t>pressure management, we reached perfect </a:t>
            </a:r>
            <a:r>
              <a:rPr lang="en-US" dirty="0" smtClean="0"/>
              <a:t>separation and compaction of the Heads faction </a:t>
            </a:r>
            <a:r>
              <a:rPr lang="en-US" dirty="0" smtClean="0"/>
              <a:t>with a</a:t>
            </a:r>
            <a:r>
              <a:rPr lang="en-US" dirty="0" smtClean="0"/>
              <a:t> </a:t>
            </a:r>
            <a:r>
              <a:rPr lang="en-US" dirty="0"/>
              <a:t>3 feet column instead of a 90 feet </a:t>
            </a:r>
            <a:r>
              <a:rPr lang="en-US" dirty="0" smtClean="0"/>
              <a:t>column.</a:t>
            </a:r>
          </a:p>
          <a:p>
            <a:pPr marL="0" indent="0">
              <a:buNone/>
            </a:pPr>
            <a:endParaRPr lang="en-US" dirty="0"/>
          </a:p>
          <a:p>
            <a:pPr marL="0" indent="0">
              <a:buNone/>
            </a:pPr>
            <a:r>
              <a:rPr lang="en-US" dirty="0" smtClean="0"/>
              <a:t>By manipulating pressure, we were then able to collect Hearts at the perfect aging strength of 60% in one go.</a:t>
            </a:r>
            <a:r>
              <a:rPr lang="en-US" dirty="0"/>
              <a:t> </a:t>
            </a:r>
            <a:r>
              <a:rPr lang="en-US" dirty="0" smtClean="0"/>
              <a:t>So no more need for a double distillation approach. One run will get you there. And no longer any need to dilute your drink prior to barrel aging.</a:t>
            </a:r>
            <a:endParaRPr lang="en-US" dirty="0"/>
          </a:p>
        </p:txBody>
      </p:sp>
      <p:pic>
        <p:nvPicPr>
          <p:cNvPr id="5" name="Afbeelding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33840" y="0"/>
            <a:ext cx="3058160" cy="2157735"/>
          </a:xfrm>
          <a:prstGeom prst="rect">
            <a:avLst/>
          </a:prstGeom>
        </p:spPr>
      </p:pic>
    </p:spTree>
    <p:extLst>
      <p:ext uri="{BB962C8B-B14F-4D97-AF65-F5344CB8AC3E}">
        <p14:creationId xmlns:p14="http://schemas.microsoft.com/office/powerpoint/2010/main" val="366912472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545592" y="474853"/>
            <a:ext cx="3797808" cy="265811"/>
          </a:xfrm>
        </p:spPr>
        <p:txBody>
          <a:bodyPr>
            <a:normAutofit fontScale="90000"/>
          </a:bodyPr>
          <a:lstStyle/>
          <a:p>
            <a:endParaRPr lang="nl-NL" b="1" dirty="0"/>
          </a:p>
        </p:txBody>
      </p:sp>
      <p:sp>
        <p:nvSpPr>
          <p:cNvPr id="3" name="Tijdelijke aanduiding voor inhoud 2"/>
          <p:cNvSpPr>
            <a:spLocks noGrp="1"/>
          </p:cNvSpPr>
          <p:nvPr>
            <p:ph idx="1"/>
          </p:nvPr>
        </p:nvSpPr>
        <p:spPr>
          <a:xfrm>
            <a:off x="88392" y="740664"/>
            <a:ext cx="6211824" cy="6117336"/>
          </a:xfrm>
        </p:spPr>
        <p:txBody>
          <a:bodyPr>
            <a:normAutofit/>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p:txBody>
      </p:sp>
      <p:pic>
        <p:nvPicPr>
          <p:cNvPr id="4" name="Afbeelding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80744" y="-16002"/>
            <a:ext cx="9339072" cy="6874002"/>
          </a:xfrm>
          <a:prstGeom prst="rect">
            <a:avLst/>
          </a:prstGeom>
        </p:spPr>
      </p:pic>
    </p:spTree>
    <p:extLst>
      <p:ext uri="{BB962C8B-B14F-4D97-AF65-F5344CB8AC3E}">
        <p14:creationId xmlns:p14="http://schemas.microsoft.com/office/powerpoint/2010/main" val="319656601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sp>
        <p:nvSpPr>
          <p:cNvPr id="3" name="Tijdelijke aanduiding voor inhoud 2"/>
          <p:cNvSpPr>
            <a:spLocks noGrp="1"/>
          </p:cNvSpPr>
          <p:nvPr>
            <p:ph idx="1"/>
          </p:nvPr>
        </p:nvSpPr>
        <p:spPr/>
        <p:txBody>
          <a:bodyPr>
            <a:normAutofit/>
          </a:bodyPr>
          <a:lstStyle/>
          <a:p>
            <a:endParaRPr lang="nl-NL" dirty="0" smtClean="0"/>
          </a:p>
          <a:p>
            <a:endParaRPr lang="nl-NL" dirty="0"/>
          </a:p>
          <a:p>
            <a:pPr marL="0" indent="0" algn="ctr">
              <a:buNone/>
            </a:pPr>
            <a:r>
              <a:rPr lang="nl-NL" sz="8000" b="1" dirty="0" err="1" smtClean="0"/>
              <a:t>Thank</a:t>
            </a:r>
            <a:r>
              <a:rPr lang="nl-NL" sz="8000" b="1" dirty="0" smtClean="0"/>
              <a:t> </a:t>
            </a:r>
            <a:r>
              <a:rPr lang="nl-NL" sz="8000" b="1" dirty="0" err="1" smtClean="0"/>
              <a:t>you</a:t>
            </a:r>
            <a:r>
              <a:rPr lang="nl-NL" sz="8000" b="1" dirty="0" smtClean="0"/>
              <a:t>!!!</a:t>
            </a:r>
            <a:endParaRPr lang="nl-NL" sz="8000" b="1" dirty="0"/>
          </a:p>
        </p:txBody>
      </p:sp>
      <p:pic>
        <p:nvPicPr>
          <p:cNvPr id="4" name="Afbeelding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33840" y="0"/>
            <a:ext cx="3058160" cy="2157735"/>
          </a:xfrm>
          <a:prstGeom prst="rect">
            <a:avLst/>
          </a:prstGeom>
        </p:spPr>
      </p:pic>
      <p:pic>
        <p:nvPicPr>
          <p:cNvPr id="5" name="Afbeelding 4"/>
          <p:cNvPicPr>
            <a:picLocks noChangeAspect="1"/>
          </p:cNvPicPr>
          <p:nvPr/>
        </p:nvPicPr>
        <p:blipFill>
          <a:blip r:embed="rId4"/>
          <a:stretch>
            <a:fillRect/>
          </a:stretch>
        </p:blipFill>
        <p:spPr>
          <a:xfrm>
            <a:off x="0" y="4312920"/>
            <a:ext cx="2545080" cy="2545080"/>
          </a:xfrm>
          <a:prstGeom prst="rect">
            <a:avLst/>
          </a:prstGeom>
        </p:spPr>
      </p:pic>
    </p:spTree>
    <p:extLst>
      <p:ext uri="{BB962C8B-B14F-4D97-AF65-F5344CB8AC3E}">
        <p14:creationId xmlns:p14="http://schemas.microsoft.com/office/powerpoint/2010/main" val="39349002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err="1" smtClean="0"/>
              <a:t>Quality</a:t>
            </a:r>
            <a:r>
              <a:rPr lang="nl-NL" b="1" dirty="0" smtClean="0"/>
              <a:t> control </a:t>
            </a:r>
            <a:r>
              <a:rPr lang="nl-NL" b="1" dirty="0" err="1" smtClean="0"/>
              <a:t>and</a:t>
            </a:r>
            <a:r>
              <a:rPr lang="nl-NL" b="1" dirty="0" smtClean="0"/>
              <a:t/>
            </a:r>
            <a:br>
              <a:rPr lang="nl-NL" b="1" dirty="0" smtClean="0"/>
            </a:br>
            <a:r>
              <a:rPr lang="nl-NL" b="1" dirty="0" smtClean="0"/>
              <a:t>product </a:t>
            </a:r>
            <a:r>
              <a:rPr lang="nl-NL" b="1" dirty="0" err="1" smtClean="0"/>
              <a:t>differentiation</a:t>
            </a:r>
            <a:endParaRPr lang="nl-NL" b="1" dirty="0"/>
          </a:p>
        </p:txBody>
      </p:sp>
      <p:sp>
        <p:nvSpPr>
          <p:cNvPr id="3" name="Tijdelijke aanduiding voor inhoud 2"/>
          <p:cNvSpPr>
            <a:spLocks noGrp="1"/>
          </p:cNvSpPr>
          <p:nvPr>
            <p:ph idx="1"/>
          </p:nvPr>
        </p:nvSpPr>
        <p:spPr/>
        <p:txBody>
          <a:bodyPr>
            <a:normAutofit/>
          </a:bodyPr>
          <a:lstStyle/>
          <a:p>
            <a:pPr marL="0" indent="0">
              <a:buNone/>
            </a:pPr>
            <a:endParaRPr lang="en-US" dirty="0" smtClean="0"/>
          </a:p>
          <a:p>
            <a:r>
              <a:rPr lang="en-US" dirty="0" smtClean="0"/>
              <a:t>Q1: How to make </a:t>
            </a:r>
            <a:r>
              <a:rPr lang="en-US" b="1" dirty="0" smtClean="0"/>
              <a:t>better</a:t>
            </a:r>
            <a:r>
              <a:rPr lang="en-US" dirty="0" smtClean="0"/>
              <a:t> product than your </a:t>
            </a:r>
            <a:r>
              <a:rPr lang="en-US" dirty="0" err="1" smtClean="0"/>
              <a:t>neighbour</a:t>
            </a:r>
            <a:r>
              <a:rPr lang="en-US" dirty="0" smtClean="0"/>
              <a:t>?</a:t>
            </a:r>
          </a:p>
          <a:p>
            <a:endParaRPr lang="en-US" dirty="0"/>
          </a:p>
          <a:p>
            <a:r>
              <a:rPr lang="en-US" dirty="0" smtClean="0"/>
              <a:t>A1: Total process control</a:t>
            </a:r>
          </a:p>
          <a:p>
            <a:endParaRPr lang="en-US" dirty="0" smtClean="0"/>
          </a:p>
          <a:p>
            <a:r>
              <a:rPr lang="en-US" dirty="0" smtClean="0"/>
              <a:t>Q2: How to </a:t>
            </a:r>
            <a:r>
              <a:rPr lang="en-US" b="1" dirty="0" smtClean="0"/>
              <a:t>differentiate</a:t>
            </a:r>
            <a:r>
              <a:rPr lang="en-US" dirty="0" smtClean="0"/>
              <a:t> your product from your </a:t>
            </a:r>
            <a:r>
              <a:rPr lang="en-US" dirty="0" err="1" smtClean="0"/>
              <a:t>neighbour’s</a:t>
            </a:r>
            <a:r>
              <a:rPr lang="en-US" dirty="0" smtClean="0"/>
              <a:t>?</a:t>
            </a:r>
          </a:p>
          <a:p>
            <a:endParaRPr lang="en-US" dirty="0" smtClean="0"/>
          </a:p>
          <a:p>
            <a:r>
              <a:rPr lang="en-US" dirty="0" smtClean="0"/>
              <a:t>A2:Versatile equipment, creative mind!</a:t>
            </a:r>
            <a:endParaRPr lang="en-US" dirty="0" smtClean="0"/>
          </a:p>
          <a:p>
            <a:pPr marL="0" indent="0">
              <a:buNone/>
            </a:pPr>
            <a:endParaRPr lang="en-US" dirty="0" smtClean="0"/>
          </a:p>
        </p:txBody>
      </p:sp>
      <p:pic>
        <p:nvPicPr>
          <p:cNvPr id="4" name="Afbeelding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33840" y="0"/>
            <a:ext cx="3058160" cy="2157735"/>
          </a:xfrm>
          <a:prstGeom prst="rect">
            <a:avLst/>
          </a:prstGeom>
        </p:spPr>
      </p:pic>
    </p:spTree>
    <p:extLst>
      <p:ext uri="{BB962C8B-B14F-4D97-AF65-F5344CB8AC3E}">
        <p14:creationId xmlns:p14="http://schemas.microsoft.com/office/powerpoint/2010/main" val="28819206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err="1" smtClean="0"/>
              <a:t>Cost</a:t>
            </a:r>
            <a:r>
              <a:rPr lang="nl-NL" b="1" dirty="0" smtClean="0"/>
              <a:t> </a:t>
            </a:r>
            <a:r>
              <a:rPr lang="nl-NL" b="1" dirty="0" err="1" smtClean="0"/>
              <a:t>leadership</a:t>
            </a:r>
            <a:endParaRPr lang="nl-NL" b="1" dirty="0"/>
          </a:p>
        </p:txBody>
      </p:sp>
      <p:sp>
        <p:nvSpPr>
          <p:cNvPr id="3" name="Tijdelijke aanduiding voor inhoud 2"/>
          <p:cNvSpPr>
            <a:spLocks noGrp="1"/>
          </p:cNvSpPr>
          <p:nvPr>
            <p:ph idx="1"/>
          </p:nvPr>
        </p:nvSpPr>
        <p:spPr/>
        <p:txBody>
          <a:bodyPr>
            <a:normAutofit lnSpcReduction="10000"/>
          </a:bodyPr>
          <a:lstStyle/>
          <a:p>
            <a:pPr marL="0" indent="0">
              <a:buNone/>
            </a:pPr>
            <a:endParaRPr lang="en-US" dirty="0" smtClean="0"/>
          </a:p>
          <a:p>
            <a:r>
              <a:rPr lang="en-US" dirty="0" smtClean="0"/>
              <a:t>Q3: Why do you </a:t>
            </a:r>
            <a:r>
              <a:rPr lang="en-US" b="1" dirty="0" smtClean="0"/>
              <a:t>need</a:t>
            </a:r>
            <a:r>
              <a:rPr lang="en-US" dirty="0" smtClean="0"/>
              <a:t> Cost</a:t>
            </a:r>
            <a:r>
              <a:rPr lang="en-US" b="1" dirty="0" smtClean="0"/>
              <a:t> </a:t>
            </a:r>
            <a:r>
              <a:rPr lang="en-US" dirty="0" smtClean="0"/>
              <a:t>Leadership?</a:t>
            </a:r>
          </a:p>
          <a:p>
            <a:endParaRPr lang="en-US" dirty="0"/>
          </a:p>
          <a:p>
            <a:r>
              <a:rPr lang="en-US" dirty="0" smtClean="0"/>
              <a:t>A3: Because it allows you to outcompete other Craft Distillers in the long term</a:t>
            </a:r>
          </a:p>
          <a:p>
            <a:endParaRPr lang="en-US" dirty="0"/>
          </a:p>
          <a:p>
            <a:r>
              <a:rPr lang="en-US" dirty="0" smtClean="0"/>
              <a:t>Q4: How do you </a:t>
            </a:r>
            <a:r>
              <a:rPr lang="en-US" b="1" dirty="0" smtClean="0"/>
              <a:t>establish</a:t>
            </a:r>
            <a:r>
              <a:rPr lang="en-US" dirty="0" smtClean="0"/>
              <a:t> Cost Leadership?</a:t>
            </a:r>
          </a:p>
          <a:p>
            <a:endParaRPr lang="en-US" dirty="0"/>
          </a:p>
          <a:p>
            <a:r>
              <a:rPr lang="en-US" dirty="0" smtClean="0"/>
              <a:t>A4: By producing more efficiently than your competitors</a:t>
            </a:r>
          </a:p>
        </p:txBody>
      </p:sp>
      <p:pic>
        <p:nvPicPr>
          <p:cNvPr id="4" name="Afbeelding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33840" y="0"/>
            <a:ext cx="3058160" cy="2157735"/>
          </a:xfrm>
          <a:prstGeom prst="rect">
            <a:avLst/>
          </a:prstGeom>
        </p:spPr>
      </p:pic>
    </p:spTree>
    <p:extLst>
      <p:ext uri="{BB962C8B-B14F-4D97-AF65-F5344CB8AC3E}">
        <p14:creationId xmlns:p14="http://schemas.microsoft.com/office/powerpoint/2010/main" val="23197297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err="1" smtClean="0"/>
              <a:t>Craft</a:t>
            </a:r>
            <a:r>
              <a:rPr lang="nl-NL" b="1" dirty="0" smtClean="0"/>
              <a:t> </a:t>
            </a:r>
            <a:r>
              <a:rPr lang="nl-NL" b="1" dirty="0" err="1" smtClean="0"/>
              <a:t>Brewing</a:t>
            </a:r>
            <a:r>
              <a:rPr lang="nl-NL" b="1" dirty="0" smtClean="0"/>
              <a:t>: a </a:t>
            </a:r>
            <a:r>
              <a:rPr lang="nl-NL" b="1" dirty="0" err="1" smtClean="0"/>
              <a:t>great</a:t>
            </a:r>
            <a:r>
              <a:rPr lang="nl-NL" b="1" dirty="0" smtClean="0"/>
              <a:t> </a:t>
            </a:r>
            <a:r>
              <a:rPr lang="nl-NL" b="1" dirty="0" err="1" smtClean="0"/>
              <a:t>example</a:t>
            </a:r>
            <a:r>
              <a:rPr lang="nl-NL" b="1" dirty="0" smtClean="0"/>
              <a:t>!</a:t>
            </a:r>
            <a:endParaRPr lang="nl-NL" b="1" dirty="0"/>
          </a:p>
        </p:txBody>
      </p:sp>
      <p:sp>
        <p:nvSpPr>
          <p:cNvPr id="3" name="Tijdelijke aanduiding voor inhoud 2"/>
          <p:cNvSpPr>
            <a:spLocks noGrp="1"/>
          </p:cNvSpPr>
          <p:nvPr>
            <p:ph idx="1"/>
          </p:nvPr>
        </p:nvSpPr>
        <p:spPr/>
        <p:txBody>
          <a:bodyPr>
            <a:normAutofit/>
          </a:bodyPr>
          <a:lstStyle/>
          <a:p>
            <a:pPr marL="0" indent="0">
              <a:buNone/>
            </a:pPr>
            <a:endParaRPr lang="en-US" dirty="0" smtClean="0"/>
          </a:p>
          <a:p>
            <a:r>
              <a:rPr lang="en-US" dirty="0" smtClean="0"/>
              <a:t>Craft Brewers gain shelf space from big breweries;</a:t>
            </a:r>
          </a:p>
          <a:p>
            <a:endParaRPr lang="en-US" dirty="0" smtClean="0"/>
          </a:p>
          <a:p>
            <a:r>
              <a:rPr lang="en-US" dirty="0" smtClean="0"/>
              <a:t>Counter measure: Big Beers both diversify and buy Craft Brewers;</a:t>
            </a:r>
            <a:endParaRPr lang="en-US" dirty="0"/>
          </a:p>
          <a:p>
            <a:endParaRPr lang="en-US" dirty="0" smtClean="0"/>
          </a:p>
          <a:p>
            <a:r>
              <a:rPr lang="en-US" dirty="0" smtClean="0"/>
              <a:t>More and more Craft Brewers enter the market, causing:</a:t>
            </a:r>
          </a:p>
          <a:p>
            <a:pPr lvl="1"/>
            <a:r>
              <a:rPr lang="en-US" dirty="0" smtClean="0"/>
              <a:t>Fight for shelf space among Craft Brewers, creating a need for:</a:t>
            </a:r>
          </a:p>
          <a:p>
            <a:pPr lvl="1"/>
            <a:r>
              <a:rPr lang="en-US" dirty="0" smtClean="0"/>
              <a:t>Quality control and product differentiation;</a:t>
            </a:r>
          </a:p>
          <a:p>
            <a:pPr lvl="1"/>
            <a:r>
              <a:rPr lang="en-US" dirty="0" smtClean="0"/>
              <a:t>Cost leadership</a:t>
            </a:r>
          </a:p>
        </p:txBody>
      </p:sp>
      <p:pic>
        <p:nvPicPr>
          <p:cNvPr id="5" name="Afbeelding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73184" y="0"/>
            <a:ext cx="2718816" cy="2306537"/>
          </a:xfrm>
          <a:prstGeom prst="rect">
            <a:avLst/>
          </a:prstGeom>
        </p:spPr>
      </p:pic>
    </p:spTree>
    <p:extLst>
      <p:ext uri="{BB962C8B-B14F-4D97-AF65-F5344CB8AC3E}">
        <p14:creationId xmlns:p14="http://schemas.microsoft.com/office/powerpoint/2010/main" val="22830675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err="1" smtClean="0"/>
              <a:t>Craft</a:t>
            </a:r>
            <a:r>
              <a:rPr lang="nl-NL" b="1" dirty="0" smtClean="0"/>
              <a:t> </a:t>
            </a:r>
            <a:r>
              <a:rPr lang="nl-NL" b="1" dirty="0" err="1" smtClean="0"/>
              <a:t>Brewing</a:t>
            </a:r>
            <a:r>
              <a:rPr lang="nl-NL" b="1" dirty="0" smtClean="0"/>
              <a:t>: </a:t>
            </a:r>
            <a:r>
              <a:rPr lang="nl-NL" b="1" dirty="0" err="1" smtClean="0"/>
              <a:t>their</a:t>
            </a:r>
            <a:r>
              <a:rPr lang="nl-NL" b="1" dirty="0" smtClean="0"/>
              <a:t> </a:t>
            </a:r>
            <a:r>
              <a:rPr lang="nl-NL" b="1" dirty="0" err="1" smtClean="0"/>
              <a:t>answers</a:t>
            </a:r>
            <a:endParaRPr lang="nl-NL" b="1" dirty="0"/>
          </a:p>
        </p:txBody>
      </p:sp>
      <p:sp>
        <p:nvSpPr>
          <p:cNvPr id="3" name="Tijdelijke aanduiding voor inhoud 2"/>
          <p:cNvSpPr>
            <a:spLocks noGrp="1"/>
          </p:cNvSpPr>
          <p:nvPr>
            <p:ph idx="1"/>
          </p:nvPr>
        </p:nvSpPr>
        <p:spPr/>
        <p:txBody>
          <a:bodyPr>
            <a:normAutofit/>
          </a:bodyPr>
          <a:lstStyle/>
          <a:p>
            <a:pPr marL="0" indent="0">
              <a:buNone/>
            </a:pPr>
            <a:endParaRPr lang="en-US" dirty="0" smtClean="0"/>
          </a:p>
          <a:p>
            <a:r>
              <a:rPr lang="en-US" dirty="0" smtClean="0"/>
              <a:t>Heavy investment in total process control for batch quality consistency;</a:t>
            </a:r>
          </a:p>
          <a:p>
            <a:endParaRPr lang="en-US" dirty="0" smtClean="0"/>
          </a:p>
          <a:p>
            <a:r>
              <a:rPr lang="en-US" dirty="0" smtClean="0"/>
              <a:t>Product differentiation (think IPA!) via emphasis on product development and small batch production;</a:t>
            </a:r>
            <a:endParaRPr lang="en-US" dirty="0"/>
          </a:p>
          <a:p>
            <a:endParaRPr lang="en-US" dirty="0" smtClean="0"/>
          </a:p>
          <a:p>
            <a:r>
              <a:rPr lang="en-US" dirty="0" smtClean="0"/>
              <a:t>Master </a:t>
            </a:r>
            <a:r>
              <a:rPr lang="en-US" dirty="0" smtClean="0"/>
              <a:t>Brewers </a:t>
            </a:r>
            <a:r>
              <a:rPr lang="en-US" dirty="0" err="1" smtClean="0"/>
              <a:t>e</a:t>
            </a:r>
            <a:r>
              <a:rPr lang="en-US" dirty="0" err="1" smtClean="0"/>
              <a:t>mphase</a:t>
            </a:r>
            <a:r>
              <a:rPr lang="en-US" dirty="0" smtClean="0"/>
              <a:t> </a:t>
            </a:r>
            <a:r>
              <a:rPr lang="en-US" dirty="0" smtClean="0"/>
              <a:t>efficiency rather than tradition!</a:t>
            </a:r>
          </a:p>
        </p:txBody>
      </p:sp>
      <p:pic>
        <p:nvPicPr>
          <p:cNvPr id="5" name="Afbeelding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73184" y="0"/>
            <a:ext cx="2718816" cy="2306537"/>
          </a:xfrm>
          <a:prstGeom prst="rect">
            <a:avLst/>
          </a:prstGeom>
        </p:spPr>
      </p:pic>
    </p:spTree>
    <p:extLst>
      <p:ext uri="{BB962C8B-B14F-4D97-AF65-F5344CB8AC3E}">
        <p14:creationId xmlns:p14="http://schemas.microsoft.com/office/powerpoint/2010/main" val="34855851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err="1" smtClean="0"/>
              <a:t>What</a:t>
            </a:r>
            <a:r>
              <a:rPr lang="nl-NL" b="1" dirty="0" smtClean="0"/>
              <a:t> </a:t>
            </a:r>
            <a:r>
              <a:rPr lang="nl-NL" b="1" dirty="0" err="1" smtClean="0"/>
              <a:t>Craft</a:t>
            </a:r>
            <a:r>
              <a:rPr lang="nl-NL" b="1" dirty="0" smtClean="0"/>
              <a:t> </a:t>
            </a:r>
            <a:r>
              <a:rPr lang="nl-NL" b="1" dirty="0" err="1" smtClean="0"/>
              <a:t>Distillers</a:t>
            </a:r>
            <a:r>
              <a:rPr lang="nl-NL" b="1" dirty="0" smtClean="0"/>
              <a:t> </a:t>
            </a:r>
            <a:r>
              <a:rPr lang="nl-NL" b="1" dirty="0" err="1" smtClean="0"/>
              <a:t>can</a:t>
            </a:r>
            <a:r>
              <a:rPr lang="nl-NL" b="1" dirty="0" smtClean="0"/>
              <a:t> do?</a:t>
            </a:r>
            <a:br>
              <a:rPr lang="nl-NL" b="1" dirty="0" smtClean="0"/>
            </a:br>
            <a:r>
              <a:rPr lang="nl-NL" b="1" dirty="0" smtClean="0"/>
              <a:t>(</a:t>
            </a:r>
            <a:r>
              <a:rPr lang="nl-NL" b="1" dirty="0" err="1" smtClean="0"/>
              <a:t>provocative</a:t>
            </a:r>
            <a:r>
              <a:rPr lang="nl-NL" b="1" dirty="0" smtClean="0"/>
              <a:t>)</a:t>
            </a:r>
            <a:endParaRPr lang="nl-NL" b="1" dirty="0"/>
          </a:p>
        </p:txBody>
      </p:sp>
      <p:sp>
        <p:nvSpPr>
          <p:cNvPr id="3" name="Tijdelijke aanduiding voor inhoud 2"/>
          <p:cNvSpPr>
            <a:spLocks noGrp="1"/>
          </p:cNvSpPr>
          <p:nvPr>
            <p:ph idx="1"/>
          </p:nvPr>
        </p:nvSpPr>
        <p:spPr/>
        <p:txBody>
          <a:bodyPr>
            <a:normAutofit/>
          </a:bodyPr>
          <a:lstStyle/>
          <a:p>
            <a:pPr marL="0" indent="0">
              <a:buNone/>
            </a:pPr>
            <a:endParaRPr lang="en-US" dirty="0" smtClean="0"/>
          </a:p>
          <a:p>
            <a:pPr marL="514350" indent="-514350">
              <a:buFont typeface="+mj-lt"/>
              <a:buAutoNum type="arabicPeriod"/>
            </a:pPr>
            <a:r>
              <a:rPr lang="en-US" dirty="0" smtClean="0"/>
              <a:t>Cut off your beards!</a:t>
            </a:r>
          </a:p>
          <a:p>
            <a:pPr marL="514350" indent="-514350">
              <a:buFont typeface="+mj-lt"/>
              <a:buAutoNum type="arabicPeriod"/>
            </a:pPr>
            <a:r>
              <a:rPr lang="en-US" dirty="0" smtClean="0"/>
              <a:t>If you come in from a hobby perspective, realize it is a job … and more;</a:t>
            </a:r>
          </a:p>
          <a:p>
            <a:pPr marL="514350" indent="-514350">
              <a:buFont typeface="+mj-lt"/>
              <a:buAutoNum type="arabicPeriod"/>
            </a:pPr>
            <a:r>
              <a:rPr lang="en-US" dirty="0" smtClean="0"/>
              <a:t>Start producing fruit brandy from tomorrow onwards;</a:t>
            </a:r>
          </a:p>
          <a:p>
            <a:pPr marL="514350" indent="-514350">
              <a:buFont typeface="+mj-lt"/>
              <a:buAutoNum type="arabicPeriod"/>
            </a:pPr>
            <a:r>
              <a:rPr lang="en-US" dirty="0" smtClean="0"/>
              <a:t>Forget about distilling, focus on fermenting;</a:t>
            </a:r>
          </a:p>
          <a:p>
            <a:pPr marL="514350" indent="-514350">
              <a:buFont typeface="+mj-lt"/>
              <a:buAutoNum type="arabicPeriod"/>
            </a:pPr>
            <a:r>
              <a:rPr lang="en-US" dirty="0" smtClean="0"/>
              <a:t>Replace your big distillation devices by thousands of smaller units;</a:t>
            </a:r>
          </a:p>
          <a:p>
            <a:pPr marL="514350" indent="-514350">
              <a:buFont typeface="+mj-lt"/>
              <a:buAutoNum type="arabicPeriod"/>
            </a:pPr>
            <a:r>
              <a:rPr lang="en-US" dirty="0" smtClean="0"/>
              <a:t>Under pressure everything becomes fluid … so push for pressure!</a:t>
            </a:r>
          </a:p>
        </p:txBody>
      </p:sp>
      <p:pic>
        <p:nvPicPr>
          <p:cNvPr id="4" name="Afbeelding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33840" y="0"/>
            <a:ext cx="3058160" cy="2157735"/>
          </a:xfrm>
          <a:prstGeom prst="rect">
            <a:avLst/>
          </a:prstGeom>
        </p:spPr>
      </p:pic>
    </p:spTree>
    <p:extLst>
      <p:ext uri="{BB962C8B-B14F-4D97-AF65-F5344CB8AC3E}">
        <p14:creationId xmlns:p14="http://schemas.microsoft.com/office/powerpoint/2010/main" val="3897194056"/>
      </p:ext>
    </p:extLst>
  </p:cSld>
  <p:clrMapOvr>
    <a:masterClrMapping/>
  </p:clrMapOvr>
  <p:timing>
    <p:tnLst>
      <p:par>
        <p:cTn id="1" dur="indefinite" restart="never" nodeType="tmRoot"/>
      </p:par>
    </p:tn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23300</TotalTime>
  <Words>3208</Words>
  <Application>Microsoft Office PowerPoint</Application>
  <PresentationFormat>Breedbeeld</PresentationFormat>
  <Paragraphs>359</Paragraphs>
  <Slides>43</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43</vt:i4>
      </vt:variant>
    </vt:vector>
  </HeadingPairs>
  <TitlesOfParts>
    <vt:vector size="47" baseType="lpstr">
      <vt:lpstr>Arial</vt:lpstr>
      <vt:lpstr>Calibri</vt:lpstr>
      <vt:lpstr>Calibri Light</vt:lpstr>
      <vt:lpstr>Kantoorthema</vt:lpstr>
      <vt:lpstr>The Future of Distilling</vt:lpstr>
      <vt:lpstr>Introduction: What is it about?</vt:lpstr>
      <vt:lpstr>Introduction: Why?</vt:lpstr>
      <vt:lpstr>Because craft distilling is changing!</vt:lpstr>
      <vt:lpstr>Quality control and product differentiation</vt:lpstr>
      <vt:lpstr>Cost leadership</vt:lpstr>
      <vt:lpstr>Craft Brewing: a great example!</vt:lpstr>
      <vt:lpstr>Craft Brewing: their answers</vt:lpstr>
      <vt:lpstr>What Craft Distillers can do? (provocative)</vt:lpstr>
      <vt:lpstr>Cut off your beards!</vt:lpstr>
      <vt:lpstr>Stills need to be made from copper</vt:lpstr>
      <vt:lpstr>Stills need to be made from copper</vt:lpstr>
      <vt:lpstr>Bubble Caps vs Perforated Plates</vt:lpstr>
      <vt:lpstr>Bubble Caps vs Perforated Plates</vt:lpstr>
      <vt:lpstr>Ferment whisky beer in 48 hours!</vt:lpstr>
      <vt:lpstr>Ferment whisky beer in 48 hours!</vt:lpstr>
      <vt:lpstr>It’s not a hobby, it is a job!</vt:lpstr>
      <vt:lpstr>It’s not a hobby, it is a job!</vt:lpstr>
      <vt:lpstr>Start making fruit brandy!</vt:lpstr>
      <vt:lpstr>Start making fruit brandy!</vt:lpstr>
      <vt:lpstr>The right still for your product …</vt:lpstr>
      <vt:lpstr>The right still for your product …</vt:lpstr>
      <vt:lpstr>Vapor speed management</vt:lpstr>
      <vt:lpstr>Heads, Hearts, and Tails</vt:lpstr>
      <vt:lpstr>Factions and tastes</vt:lpstr>
      <vt:lpstr>Drinks and smearing</vt:lpstr>
      <vt:lpstr>Now focus on fermenting!</vt:lpstr>
      <vt:lpstr>Now focus on fermenting!</vt:lpstr>
      <vt:lpstr>Now focus on fermenting!</vt:lpstr>
      <vt:lpstr>Every distillery deserves 10,000 smaller distillation devices</vt:lpstr>
      <vt:lpstr>Dream on, Odin!</vt:lpstr>
      <vt:lpstr>“A column with lots of small distilleries, like this, Odin?”</vt:lpstr>
      <vt:lpstr>“And how would you supply them with liquids, and turn them on/off?”</vt:lpstr>
      <vt:lpstr>Dream on, Odin!</vt:lpstr>
      <vt:lpstr>Dream on, Odin!</vt:lpstr>
      <vt:lpstr>Distilling in the 21st Century</vt:lpstr>
      <vt:lpstr>Under pressure!</vt:lpstr>
      <vt:lpstr>Distilling in the 22nd Century</vt:lpstr>
      <vt:lpstr>So … ?</vt:lpstr>
      <vt:lpstr>The results … ?</vt:lpstr>
      <vt:lpstr>The results … ?</vt:lpstr>
      <vt:lpstr>PowerPoint-presentatie</vt:lpstr>
      <vt:lpstr>PowerPoint-presentatie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Rum College</dc:title>
  <dc:creator>iStill Team</dc:creator>
  <cp:lastModifiedBy>iStill Team</cp:lastModifiedBy>
  <cp:revision>158</cp:revision>
  <cp:lastPrinted>2015-10-05T22:24:27Z</cp:lastPrinted>
  <dcterms:created xsi:type="dcterms:W3CDTF">2015-01-30T12:00:59Z</dcterms:created>
  <dcterms:modified xsi:type="dcterms:W3CDTF">2015-10-06T17:54:47Z</dcterms:modified>
</cp:coreProperties>
</file>